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Lst>
  <p:notesMasterIdLst>
    <p:notesMasterId r:id="rId56"/>
  </p:notesMasterIdLst>
  <p:handoutMasterIdLst>
    <p:handoutMasterId r:id="rId57"/>
  </p:handoutMasterIdLst>
  <p:sldIdLst>
    <p:sldId id="315" r:id="rId3"/>
    <p:sldId id="332" r:id="rId4"/>
    <p:sldId id="377" r:id="rId5"/>
    <p:sldId id="378" r:id="rId6"/>
    <p:sldId id="316" r:id="rId7"/>
    <p:sldId id="363" r:id="rId8"/>
    <p:sldId id="364" r:id="rId9"/>
    <p:sldId id="365" r:id="rId10"/>
    <p:sldId id="366" r:id="rId11"/>
    <p:sldId id="318" r:id="rId12"/>
    <p:sldId id="367" r:id="rId13"/>
    <p:sldId id="334" r:id="rId14"/>
    <p:sldId id="323" r:id="rId15"/>
    <p:sldId id="320" r:id="rId16"/>
    <p:sldId id="343" r:id="rId17"/>
    <p:sldId id="344" r:id="rId18"/>
    <p:sldId id="345" r:id="rId19"/>
    <p:sldId id="346" r:id="rId20"/>
    <p:sldId id="347" r:id="rId21"/>
    <p:sldId id="348" r:id="rId22"/>
    <p:sldId id="342" r:id="rId23"/>
    <p:sldId id="338" r:id="rId24"/>
    <p:sldId id="349" r:id="rId25"/>
    <p:sldId id="350" r:id="rId26"/>
    <p:sldId id="351" r:id="rId27"/>
    <p:sldId id="352" r:id="rId28"/>
    <p:sldId id="353" r:id="rId29"/>
    <p:sldId id="354" r:id="rId30"/>
    <p:sldId id="341" r:id="rId31"/>
    <p:sldId id="327" r:id="rId32"/>
    <p:sldId id="328" r:id="rId33"/>
    <p:sldId id="368" r:id="rId34"/>
    <p:sldId id="361" r:id="rId35"/>
    <p:sldId id="362" r:id="rId36"/>
    <p:sldId id="355" r:id="rId37"/>
    <p:sldId id="356" r:id="rId38"/>
    <p:sldId id="340" r:id="rId39"/>
    <p:sldId id="357" r:id="rId40"/>
    <p:sldId id="358" r:id="rId41"/>
    <p:sldId id="359" r:id="rId42"/>
    <p:sldId id="360" r:id="rId43"/>
    <p:sldId id="309" r:id="rId44"/>
    <p:sldId id="310" r:id="rId45"/>
    <p:sldId id="369" r:id="rId46"/>
    <p:sldId id="370" r:id="rId47"/>
    <p:sldId id="371" r:id="rId48"/>
    <p:sldId id="372" r:id="rId49"/>
    <p:sldId id="373" r:id="rId50"/>
    <p:sldId id="374" r:id="rId51"/>
    <p:sldId id="375" r:id="rId52"/>
    <p:sldId id="330" r:id="rId53"/>
    <p:sldId id="376" r:id="rId54"/>
    <p:sldId id="331" r:id="rId55"/>
  </p:sldIdLst>
  <p:sldSz cx="12192000" cy="6858000"/>
  <p:notesSz cx="6858000" cy="9144000"/>
  <p:defaultTextStyle>
    <a:defPPr>
      <a:defRPr lang="ru-RU"/>
    </a:defPPr>
    <a:lvl1pPr algn="l" rtl="0" fontAlgn="base">
      <a:spcBef>
        <a:spcPct val="0"/>
      </a:spcBef>
      <a:spcAft>
        <a:spcPct val="0"/>
      </a:spcAft>
      <a:defRPr sz="3200" kern="1200">
        <a:solidFill>
          <a:srgbClr val="000000"/>
        </a:solidFill>
        <a:latin typeface="Futura LT Book" pitchFamily="2" charset="0"/>
        <a:ea typeface="굴림" charset="-127"/>
        <a:cs typeface="+mn-cs"/>
      </a:defRPr>
    </a:lvl1pPr>
    <a:lvl2pPr marL="457200" algn="l" rtl="0" fontAlgn="base">
      <a:spcBef>
        <a:spcPct val="0"/>
      </a:spcBef>
      <a:spcAft>
        <a:spcPct val="0"/>
      </a:spcAft>
      <a:defRPr sz="3200" kern="1200">
        <a:solidFill>
          <a:srgbClr val="000000"/>
        </a:solidFill>
        <a:latin typeface="Futura LT Book" pitchFamily="2" charset="0"/>
        <a:ea typeface="굴림" charset="-127"/>
        <a:cs typeface="+mn-cs"/>
      </a:defRPr>
    </a:lvl2pPr>
    <a:lvl3pPr marL="914400" algn="l" rtl="0" fontAlgn="base">
      <a:spcBef>
        <a:spcPct val="0"/>
      </a:spcBef>
      <a:spcAft>
        <a:spcPct val="0"/>
      </a:spcAft>
      <a:defRPr sz="3200" kern="1200">
        <a:solidFill>
          <a:srgbClr val="000000"/>
        </a:solidFill>
        <a:latin typeface="Futura LT Book" pitchFamily="2" charset="0"/>
        <a:ea typeface="굴림" charset="-127"/>
        <a:cs typeface="+mn-cs"/>
      </a:defRPr>
    </a:lvl3pPr>
    <a:lvl4pPr marL="1371600" algn="l" rtl="0" fontAlgn="base">
      <a:spcBef>
        <a:spcPct val="0"/>
      </a:spcBef>
      <a:spcAft>
        <a:spcPct val="0"/>
      </a:spcAft>
      <a:defRPr sz="3200" kern="1200">
        <a:solidFill>
          <a:srgbClr val="000000"/>
        </a:solidFill>
        <a:latin typeface="Futura LT Book" pitchFamily="2" charset="0"/>
        <a:ea typeface="굴림" charset="-127"/>
        <a:cs typeface="+mn-cs"/>
      </a:defRPr>
    </a:lvl4pPr>
    <a:lvl5pPr marL="1828800" algn="l" rtl="0" fontAlgn="base">
      <a:spcBef>
        <a:spcPct val="0"/>
      </a:spcBef>
      <a:spcAft>
        <a:spcPct val="0"/>
      </a:spcAft>
      <a:defRPr sz="3200" kern="1200">
        <a:solidFill>
          <a:srgbClr val="000000"/>
        </a:solidFill>
        <a:latin typeface="Futura LT Book" pitchFamily="2" charset="0"/>
        <a:ea typeface="굴림" charset="-127"/>
        <a:cs typeface="+mn-cs"/>
      </a:defRPr>
    </a:lvl5pPr>
    <a:lvl6pPr marL="2286000" algn="l" defTabSz="914400" rtl="0" eaLnBrk="1" latinLnBrk="0" hangingPunct="1">
      <a:defRPr sz="3200" kern="1200">
        <a:solidFill>
          <a:srgbClr val="000000"/>
        </a:solidFill>
        <a:latin typeface="Futura LT Book" pitchFamily="2" charset="0"/>
        <a:ea typeface="굴림" charset="-127"/>
        <a:cs typeface="+mn-cs"/>
      </a:defRPr>
    </a:lvl6pPr>
    <a:lvl7pPr marL="2743200" algn="l" defTabSz="914400" rtl="0" eaLnBrk="1" latinLnBrk="0" hangingPunct="1">
      <a:defRPr sz="3200" kern="1200">
        <a:solidFill>
          <a:srgbClr val="000000"/>
        </a:solidFill>
        <a:latin typeface="Futura LT Book" pitchFamily="2" charset="0"/>
        <a:ea typeface="굴림" charset="-127"/>
        <a:cs typeface="+mn-cs"/>
      </a:defRPr>
    </a:lvl7pPr>
    <a:lvl8pPr marL="3200400" algn="l" defTabSz="914400" rtl="0" eaLnBrk="1" latinLnBrk="0" hangingPunct="1">
      <a:defRPr sz="3200" kern="1200">
        <a:solidFill>
          <a:srgbClr val="000000"/>
        </a:solidFill>
        <a:latin typeface="Futura LT Book" pitchFamily="2" charset="0"/>
        <a:ea typeface="굴림" charset="-127"/>
        <a:cs typeface="+mn-cs"/>
      </a:defRPr>
    </a:lvl8pPr>
    <a:lvl9pPr marL="3657600" algn="l" defTabSz="914400" rtl="0" eaLnBrk="1" latinLnBrk="0" hangingPunct="1">
      <a:defRPr sz="3200" kern="1200">
        <a:solidFill>
          <a:srgbClr val="000000"/>
        </a:solidFill>
        <a:latin typeface="Futura LT Book" pitchFamily="2" charset="0"/>
        <a:ea typeface="굴림" charset="-127"/>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499F"/>
    <a:srgbClr val="6B6B6B"/>
    <a:srgbClr val="C61701"/>
    <a:srgbClr val="0CC1E0"/>
    <a:srgbClr val="65482B"/>
    <a:srgbClr val="C758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DAC1E-765A-4802-9962-F799AAECF87B}" v="148" dt="2025-02-27T07:50:42.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5308" autoAdjust="0"/>
  </p:normalViewPr>
  <p:slideViewPr>
    <p:cSldViewPr>
      <p:cViewPr>
        <p:scale>
          <a:sx n="77" d="100"/>
          <a:sy n="77" d="100"/>
        </p:scale>
        <p:origin x="-468" y="-6"/>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9AD8CFF6-CBFC-4BBD-B666-A7A1B5379EDD}" type="slidenum">
              <a:rPr lang="ru-RU"/>
              <a:pPr/>
              <a:t>‹#›</a:t>
            </a:fld>
            <a:endParaRPr lang="ru-RU"/>
          </a:p>
        </p:txBody>
      </p:sp>
    </p:spTree>
    <p:extLst>
      <p:ext uri="{BB962C8B-B14F-4D97-AF65-F5344CB8AC3E}">
        <p14:creationId xmlns:p14="http://schemas.microsoft.com/office/powerpoint/2010/main" val="1112226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8CFF6-CBFC-4BBD-B666-A7A1B5379EDD}" type="slidenum">
              <a:rPr lang="ru-RU" smtClean="0"/>
              <a:pPr/>
              <a:t>1</a:t>
            </a:fld>
            <a:endParaRPr lang="ru-RU"/>
          </a:p>
        </p:txBody>
      </p:sp>
    </p:spTree>
    <p:extLst>
      <p:ext uri="{BB962C8B-B14F-4D97-AF65-F5344CB8AC3E}">
        <p14:creationId xmlns:p14="http://schemas.microsoft.com/office/powerpoint/2010/main" val="42829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AD8CFF6-CBFC-4BBD-B666-A7A1B5379EDD}" type="slidenum">
              <a:rPr lang="ru-RU" smtClean="0"/>
              <a:pPr/>
              <a:t>2</a:t>
            </a:fld>
            <a:endParaRPr lang="ru-RU"/>
          </a:p>
        </p:txBody>
      </p:sp>
    </p:spTree>
    <p:extLst>
      <p:ext uri="{BB962C8B-B14F-4D97-AF65-F5344CB8AC3E}">
        <p14:creationId xmlns:p14="http://schemas.microsoft.com/office/powerpoint/2010/main" val="180977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AD8CFF6-CBFC-4BBD-B666-A7A1B5379EDD}" type="slidenum">
              <a:rPr lang="ru-RU" smtClean="0"/>
              <a:pPr/>
              <a:t>26</a:t>
            </a:fld>
            <a:endParaRPr lang="ru-RU"/>
          </a:p>
        </p:txBody>
      </p:sp>
    </p:spTree>
    <p:extLst>
      <p:ext uri="{BB962C8B-B14F-4D97-AF65-F5344CB8AC3E}">
        <p14:creationId xmlns:p14="http://schemas.microsoft.com/office/powerpoint/2010/main" val="116853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AD8CFF6-CBFC-4BBD-B666-A7A1B5379EDD}" type="slidenum">
              <a:rPr lang="ru-RU" smtClean="0"/>
              <a:pPr/>
              <a:t>47</a:t>
            </a:fld>
            <a:endParaRPr lang="ru-RU"/>
          </a:p>
        </p:txBody>
      </p:sp>
    </p:spTree>
    <p:extLst>
      <p:ext uri="{BB962C8B-B14F-4D97-AF65-F5344CB8AC3E}">
        <p14:creationId xmlns:p14="http://schemas.microsoft.com/office/powerpoint/2010/main" val="67524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2284" y="1268413"/>
            <a:ext cx="6144683" cy="1179512"/>
          </a:xfrm>
          <a:effectLst>
            <a:outerShdw dist="17961" dir="2700000" algn="ctr" rotWithShape="0">
              <a:schemeClr val="bg2"/>
            </a:outerShdw>
          </a:effectLst>
        </p:spPr>
        <p:txBody>
          <a:bodyPr/>
          <a:lstStyle>
            <a:lvl1pPr>
              <a:defRPr/>
            </a:lvl1pPr>
          </a:lstStyle>
          <a:p>
            <a:pPr lvl="0"/>
            <a:r>
              <a:rPr lang="ru-RU" noProof="0"/>
              <a:t>Образец заголовка</a:t>
            </a:r>
          </a:p>
        </p:txBody>
      </p:sp>
      <p:sp>
        <p:nvSpPr>
          <p:cNvPr id="5123" name="Rectangle 3"/>
          <p:cNvSpPr>
            <a:spLocks noGrp="1" noChangeArrowheads="1"/>
          </p:cNvSpPr>
          <p:nvPr>
            <p:ph type="subTitle" idx="1"/>
          </p:nvPr>
        </p:nvSpPr>
        <p:spPr>
          <a:xfrm>
            <a:off x="912284" y="2420939"/>
            <a:ext cx="6144683" cy="790575"/>
          </a:xfrm>
          <a:effectLst>
            <a:outerShdw dist="17961" dir="2700000" algn="ctr" rotWithShape="0">
              <a:schemeClr val="bg2"/>
            </a:outerShdw>
          </a:effectLst>
        </p:spPr>
        <p:txBody>
          <a:bodyPr/>
          <a:lstStyle>
            <a:lvl1pPr marL="0" indent="0">
              <a:buFontTx/>
              <a:buNone/>
              <a:defRPr>
                <a:latin typeface="Futura LT Book" pitchFamily="2" charset="0"/>
                <a:ea typeface="굴림" charset="-127"/>
              </a:defRPr>
            </a:lvl1pPr>
          </a:lstStyle>
          <a:p>
            <a:pPr lvl="0"/>
            <a:r>
              <a:rPr 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0322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2851" y="331789"/>
            <a:ext cx="2734733" cy="61928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4418" y="331789"/>
            <a:ext cx="8005233" cy="6192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2937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4035115-6ABE-4C5E-86FA-080F28015636}" type="slidenum">
              <a:rPr lang="ru-RU"/>
              <a:pPr/>
              <a:t>‹#›</a:t>
            </a:fld>
            <a:endParaRPr lang="ru-RU"/>
          </a:p>
        </p:txBody>
      </p:sp>
    </p:spTree>
    <p:extLst>
      <p:ext uri="{BB962C8B-B14F-4D97-AF65-F5344CB8AC3E}">
        <p14:creationId xmlns:p14="http://schemas.microsoft.com/office/powerpoint/2010/main" val="146687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C35DD2D-B449-4E47-A2A7-A86A5293EC90}" type="slidenum">
              <a:rPr lang="ru-RU"/>
              <a:pPr/>
              <a:t>‹#›</a:t>
            </a:fld>
            <a:endParaRPr lang="ru-RU"/>
          </a:p>
        </p:txBody>
      </p:sp>
    </p:spTree>
    <p:extLst>
      <p:ext uri="{BB962C8B-B14F-4D97-AF65-F5344CB8AC3E}">
        <p14:creationId xmlns:p14="http://schemas.microsoft.com/office/powerpoint/2010/main" val="331081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754F5D3-EE58-492C-B38E-E899568C444C}" type="slidenum">
              <a:rPr lang="ru-RU"/>
              <a:pPr/>
              <a:t>‹#›</a:t>
            </a:fld>
            <a:endParaRPr lang="ru-RU"/>
          </a:p>
        </p:txBody>
      </p:sp>
    </p:spTree>
    <p:extLst>
      <p:ext uri="{BB962C8B-B14F-4D97-AF65-F5344CB8AC3E}">
        <p14:creationId xmlns:p14="http://schemas.microsoft.com/office/powerpoint/2010/main" val="717077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544234" y="1600201"/>
            <a:ext cx="4417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7164917" y="1600201"/>
            <a:ext cx="4417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27D92F3-0230-4589-9B52-D8538A0F4DE4}" type="slidenum">
              <a:rPr lang="ru-RU"/>
              <a:pPr/>
              <a:t>‹#›</a:t>
            </a:fld>
            <a:endParaRPr lang="ru-RU"/>
          </a:p>
        </p:txBody>
      </p:sp>
    </p:spTree>
    <p:extLst>
      <p:ext uri="{BB962C8B-B14F-4D97-AF65-F5344CB8AC3E}">
        <p14:creationId xmlns:p14="http://schemas.microsoft.com/office/powerpoint/2010/main" val="214285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3DBD1BE-6B60-42B7-ADC4-50267344EEA8}" type="slidenum">
              <a:rPr lang="ru-RU"/>
              <a:pPr/>
              <a:t>‹#›</a:t>
            </a:fld>
            <a:endParaRPr lang="ru-RU"/>
          </a:p>
        </p:txBody>
      </p:sp>
    </p:spTree>
    <p:extLst>
      <p:ext uri="{BB962C8B-B14F-4D97-AF65-F5344CB8AC3E}">
        <p14:creationId xmlns:p14="http://schemas.microsoft.com/office/powerpoint/2010/main" val="322215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D936E41-CFD9-4E05-8F91-A287AE354043}" type="slidenum">
              <a:rPr lang="ru-RU"/>
              <a:pPr/>
              <a:t>‹#›</a:t>
            </a:fld>
            <a:endParaRPr lang="ru-RU"/>
          </a:p>
        </p:txBody>
      </p:sp>
    </p:spTree>
    <p:extLst>
      <p:ext uri="{BB962C8B-B14F-4D97-AF65-F5344CB8AC3E}">
        <p14:creationId xmlns:p14="http://schemas.microsoft.com/office/powerpoint/2010/main" val="2411810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B98FEAD-D1E0-4A1E-9C9F-6D770114DDDE}" type="slidenum">
              <a:rPr lang="ru-RU"/>
              <a:pPr/>
              <a:t>‹#›</a:t>
            </a:fld>
            <a:endParaRPr lang="ru-RU"/>
          </a:p>
        </p:txBody>
      </p:sp>
    </p:spTree>
    <p:extLst>
      <p:ext uri="{BB962C8B-B14F-4D97-AF65-F5344CB8AC3E}">
        <p14:creationId xmlns:p14="http://schemas.microsoft.com/office/powerpoint/2010/main" val="3109526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4FFC9B-AC1C-47C2-A642-7E5522557427}" type="slidenum">
              <a:rPr lang="ru-RU"/>
              <a:pPr/>
              <a:t>‹#›</a:t>
            </a:fld>
            <a:endParaRPr lang="ru-RU"/>
          </a:p>
        </p:txBody>
      </p:sp>
    </p:spTree>
    <p:extLst>
      <p:ext uri="{BB962C8B-B14F-4D97-AF65-F5344CB8AC3E}">
        <p14:creationId xmlns:p14="http://schemas.microsoft.com/office/powerpoint/2010/main" val="6419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080403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C920DAE-E179-4E1E-95FF-45D44190760B}" type="slidenum">
              <a:rPr lang="ru-RU"/>
              <a:pPr/>
              <a:t>‹#›</a:t>
            </a:fld>
            <a:endParaRPr lang="ru-RU"/>
          </a:p>
        </p:txBody>
      </p:sp>
    </p:spTree>
    <p:extLst>
      <p:ext uri="{BB962C8B-B14F-4D97-AF65-F5344CB8AC3E}">
        <p14:creationId xmlns:p14="http://schemas.microsoft.com/office/powerpoint/2010/main" val="2428634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20D44F2-0966-4124-9DA7-E795B29DE307}" type="slidenum">
              <a:rPr lang="ru-RU"/>
              <a:pPr/>
              <a:t>‹#›</a:t>
            </a:fld>
            <a:endParaRPr lang="ru-RU"/>
          </a:p>
        </p:txBody>
      </p:sp>
    </p:spTree>
    <p:extLst>
      <p:ext uri="{BB962C8B-B14F-4D97-AF65-F5344CB8AC3E}">
        <p14:creationId xmlns:p14="http://schemas.microsoft.com/office/powerpoint/2010/main" val="2288234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23917" y="274639"/>
            <a:ext cx="225848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44234" y="274639"/>
            <a:ext cx="6576484"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9897390-9C93-4424-8810-27775E4A9AE3}" type="slidenum">
              <a:rPr lang="ru-RU"/>
              <a:pPr/>
              <a:t>‹#›</a:t>
            </a:fld>
            <a:endParaRPr lang="ru-RU"/>
          </a:p>
        </p:txBody>
      </p:sp>
    </p:spTree>
    <p:extLst>
      <p:ext uri="{BB962C8B-B14F-4D97-AF65-F5344CB8AC3E}">
        <p14:creationId xmlns:p14="http://schemas.microsoft.com/office/powerpoint/2010/main" val="35513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59540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4418" y="1844675"/>
            <a:ext cx="536998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844675"/>
            <a:ext cx="5369984"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825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3391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46315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27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41893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46549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8" y="331789"/>
            <a:ext cx="10943167"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24418" y="1844675"/>
            <a:ext cx="10943167"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ea typeface="굴림" charset="-127"/>
        </a:defRPr>
      </a:lvl2pPr>
      <a:lvl3pPr algn="l" rtl="0" eaLnBrk="1" fontAlgn="base" hangingPunct="1">
        <a:spcBef>
          <a:spcPct val="0"/>
        </a:spcBef>
        <a:spcAft>
          <a:spcPct val="0"/>
        </a:spcAft>
        <a:defRPr sz="3200">
          <a:solidFill>
            <a:srgbClr val="000000"/>
          </a:solidFill>
          <a:latin typeface="Futura LT Book" pitchFamily="2" charset="0"/>
          <a:ea typeface="굴림" charset="-127"/>
        </a:defRPr>
      </a:lvl3pPr>
      <a:lvl4pPr algn="l" rtl="0" eaLnBrk="1" fontAlgn="base" hangingPunct="1">
        <a:spcBef>
          <a:spcPct val="0"/>
        </a:spcBef>
        <a:spcAft>
          <a:spcPct val="0"/>
        </a:spcAft>
        <a:defRPr sz="3200">
          <a:solidFill>
            <a:srgbClr val="000000"/>
          </a:solidFill>
          <a:latin typeface="Futura LT Book" pitchFamily="2" charset="0"/>
          <a:ea typeface="굴림" charset="-127"/>
        </a:defRPr>
      </a:lvl4pPr>
      <a:lvl5pPr algn="l" rtl="0" eaLnBrk="1" fontAlgn="base" hangingPunct="1">
        <a:spcBef>
          <a:spcPct val="0"/>
        </a:spcBef>
        <a:spcAft>
          <a:spcPct val="0"/>
        </a:spcAft>
        <a:defRPr sz="3200">
          <a:solidFill>
            <a:srgbClr val="000000"/>
          </a:solidFill>
          <a:latin typeface="Futura LT Book" pitchFamily="2" charset="0"/>
          <a:ea typeface="굴림" charset="-127"/>
        </a:defRPr>
      </a:lvl5pPr>
      <a:lvl6pPr marL="457200" algn="l" rtl="0" eaLnBrk="1" fontAlgn="base" hangingPunct="1">
        <a:spcBef>
          <a:spcPct val="0"/>
        </a:spcBef>
        <a:spcAft>
          <a:spcPct val="0"/>
        </a:spcAft>
        <a:defRPr sz="3200">
          <a:solidFill>
            <a:srgbClr val="000000"/>
          </a:solidFill>
          <a:latin typeface="Futura LT Book" pitchFamily="2" charset="0"/>
          <a:ea typeface="굴림" charset="-127"/>
        </a:defRPr>
      </a:lvl6pPr>
      <a:lvl7pPr marL="914400" algn="l" rtl="0" eaLnBrk="1" fontAlgn="base" hangingPunct="1">
        <a:spcBef>
          <a:spcPct val="0"/>
        </a:spcBef>
        <a:spcAft>
          <a:spcPct val="0"/>
        </a:spcAft>
        <a:defRPr sz="3200">
          <a:solidFill>
            <a:srgbClr val="000000"/>
          </a:solidFill>
          <a:latin typeface="Futura LT Book" pitchFamily="2" charset="0"/>
          <a:ea typeface="굴림" charset="-127"/>
        </a:defRPr>
      </a:lvl7pPr>
      <a:lvl8pPr marL="1371600" algn="l" rtl="0" eaLnBrk="1" fontAlgn="base" hangingPunct="1">
        <a:spcBef>
          <a:spcPct val="0"/>
        </a:spcBef>
        <a:spcAft>
          <a:spcPct val="0"/>
        </a:spcAft>
        <a:defRPr sz="3200">
          <a:solidFill>
            <a:srgbClr val="000000"/>
          </a:solidFill>
          <a:latin typeface="Futura LT Book" pitchFamily="2" charset="0"/>
          <a:ea typeface="굴림" charset="-127"/>
        </a:defRPr>
      </a:lvl8pPr>
      <a:lvl9pPr marL="1828800" algn="l" rtl="0" eaLnBrk="1" fontAlgn="base" hangingPunct="1">
        <a:spcBef>
          <a:spcPct val="0"/>
        </a:spcBef>
        <a:spcAft>
          <a:spcPct val="0"/>
        </a:spcAft>
        <a:defRPr sz="3200">
          <a:solidFill>
            <a:srgbClr val="000000"/>
          </a:solidFill>
          <a:latin typeface="Futura LT Book" pitchFamily="2" charset="0"/>
          <a:ea typeface="굴림" charset="-127"/>
        </a:defRPr>
      </a:lvl9pPr>
    </p:titleStyle>
    <p:bodyStyle>
      <a:lvl1pPr marL="342900" indent="-342900" algn="l" rtl="0" eaLnBrk="1" fontAlgn="base" hangingPunct="1">
        <a:spcBef>
          <a:spcPct val="20000"/>
        </a:spcBef>
        <a:spcAft>
          <a:spcPct val="0"/>
        </a:spcAft>
        <a:buChar char="•"/>
        <a:defRPr sz="20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2544234" y="274638"/>
            <a:ext cx="902335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2544234" y="1600201"/>
            <a:ext cx="90381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020E282-FA9A-4F1D-AD28-8C408D084C2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B6B6B"/>
          </a:solidFill>
          <a:latin typeface="+mj-lt"/>
          <a:ea typeface="+mj-ea"/>
          <a:cs typeface="+mj-cs"/>
        </a:defRPr>
      </a:lvl1pPr>
      <a:lvl2pPr algn="l" rtl="0" fontAlgn="base">
        <a:spcBef>
          <a:spcPct val="0"/>
        </a:spcBef>
        <a:spcAft>
          <a:spcPct val="0"/>
        </a:spcAft>
        <a:defRPr sz="3200">
          <a:solidFill>
            <a:srgbClr val="6B6B6B"/>
          </a:solidFill>
          <a:latin typeface="Futura LT Book" pitchFamily="2" charset="0"/>
        </a:defRPr>
      </a:lvl2pPr>
      <a:lvl3pPr algn="l" rtl="0" fontAlgn="base">
        <a:spcBef>
          <a:spcPct val="0"/>
        </a:spcBef>
        <a:spcAft>
          <a:spcPct val="0"/>
        </a:spcAft>
        <a:defRPr sz="3200">
          <a:solidFill>
            <a:srgbClr val="6B6B6B"/>
          </a:solidFill>
          <a:latin typeface="Futura LT Book" pitchFamily="2" charset="0"/>
        </a:defRPr>
      </a:lvl3pPr>
      <a:lvl4pPr algn="l" rtl="0" fontAlgn="base">
        <a:spcBef>
          <a:spcPct val="0"/>
        </a:spcBef>
        <a:spcAft>
          <a:spcPct val="0"/>
        </a:spcAft>
        <a:defRPr sz="3200">
          <a:solidFill>
            <a:srgbClr val="6B6B6B"/>
          </a:solidFill>
          <a:latin typeface="Futura LT Book" pitchFamily="2" charset="0"/>
        </a:defRPr>
      </a:lvl4pPr>
      <a:lvl5pPr algn="l" rtl="0" fontAlgn="base">
        <a:spcBef>
          <a:spcPct val="0"/>
        </a:spcBef>
        <a:spcAft>
          <a:spcPct val="0"/>
        </a:spcAft>
        <a:defRPr sz="3200">
          <a:solidFill>
            <a:srgbClr val="6B6B6B"/>
          </a:solidFill>
          <a:latin typeface="Futura LT Book" pitchFamily="2" charset="0"/>
        </a:defRPr>
      </a:lvl5pPr>
      <a:lvl6pPr marL="457200" algn="l" rtl="0" fontAlgn="base">
        <a:spcBef>
          <a:spcPct val="0"/>
        </a:spcBef>
        <a:spcAft>
          <a:spcPct val="0"/>
        </a:spcAft>
        <a:defRPr sz="3200">
          <a:solidFill>
            <a:srgbClr val="6B6B6B"/>
          </a:solidFill>
          <a:latin typeface="Futura LT Book" pitchFamily="2" charset="0"/>
        </a:defRPr>
      </a:lvl6pPr>
      <a:lvl7pPr marL="914400" algn="l" rtl="0" fontAlgn="base">
        <a:spcBef>
          <a:spcPct val="0"/>
        </a:spcBef>
        <a:spcAft>
          <a:spcPct val="0"/>
        </a:spcAft>
        <a:defRPr sz="3200">
          <a:solidFill>
            <a:srgbClr val="6B6B6B"/>
          </a:solidFill>
          <a:latin typeface="Futura LT Book" pitchFamily="2" charset="0"/>
        </a:defRPr>
      </a:lvl7pPr>
      <a:lvl8pPr marL="1371600" algn="l" rtl="0" fontAlgn="base">
        <a:spcBef>
          <a:spcPct val="0"/>
        </a:spcBef>
        <a:spcAft>
          <a:spcPct val="0"/>
        </a:spcAft>
        <a:defRPr sz="3200">
          <a:solidFill>
            <a:srgbClr val="6B6B6B"/>
          </a:solidFill>
          <a:latin typeface="Futura LT Book" pitchFamily="2" charset="0"/>
        </a:defRPr>
      </a:lvl8pPr>
      <a:lvl9pPr marL="1828800" algn="l" rtl="0" fontAlgn="base">
        <a:spcBef>
          <a:spcPct val="0"/>
        </a:spcBef>
        <a:spcAft>
          <a:spcPct val="0"/>
        </a:spcAft>
        <a:defRPr sz="3200">
          <a:solidFill>
            <a:srgbClr val="6B6B6B"/>
          </a:solidFill>
          <a:latin typeface="Futura LT Book" pitchFamily="2" charset="0"/>
        </a:defRPr>
      </a:lvl9pPr>
    </p:titleStyle>
    <p:bodyStyle>
      <a:lvl1pPr marL="342900" indent="-342900" algn="l" rtl="0" fontAlgn="base">
        <a:spcBef>
          <a:spcPct val="20000"/>
        </a:spcBef>
        <a:spcAft>
          <a:spcPct val="0"/>
        </a:spcAft>
        <a:buChar char="•"/>
        <a:defRPr sz="2000">
          <a:solidFill>
            <a:srgbClr val="6B6B6B"/>
          </a:solidFill>
          <a:latin typeface="+mn-lt"/>
          <a:ea typeface="+mn-ea"/>
          <a:cs typeface="+mn-cs"/>
        </a:defRPr>
      </a:lvl1pPr>
      <a:lvl2pPr marL="742950" indent="-285750" algn="l" rtl="0" fontAlgn="base">
        <a:spcBef>
          <a:spcPct val="20000"/>
        </a:spcBef>
        <a:spcAft>
          <a:spcPct val="0"/>
        </a:spcAft>
        <a:buChar char="–"/>
        <a:defRPr sz="2000">
          <a:solidFill>
            <a:srgbClr val="6B6B6B"/>
          </a:solidFill>
          <a:latin typeface="+mn-lt"/>
        </a:defRPr>
      </a:lvl2pPr>
      <a:lvl3pPr marL="1143000" indent="-228600" algn="l" rtl="0" fontAlgn="base">
        <a:spcBef>
          <a:spcPct val="20000"/>
        </a:spcBef>
        <a:spcAft>
          <a:spcPct val="0"/>
        </a:spcAft>
        <a:buChar char="•"/>
        <a:defRPr sz="2000">
          <a:solidFill>
            <a:srgbClr val="6B6B6B"/>
          </a:solidFill>
          <a:latin typeface="+mn-lt"/>
        </a:defRPr>
      </a:lvl3pPr>
      <a:lvl4pPr marL="1600200" indent="-228600" algn="l" rtl="0" fontAlgn="base">
        <a:spcBef>
          <a:spcPct val="20000"/>
        </a:spcBef>
        <a:spcAft>
          <a:spcPct val="0"/>
        </a:spcAft>
        <a:buChar char="–"/>
        <a:defRPr sz="2000">
          <a:solidFill>
            <a:srgbClr val="6B6B6B"/>
          </a:solidFill>
          <a:latin typeface="+mn-lt"/>
        </a:defRPr>
      </a:lvl4pPr>
      <a:lvl5pPr marL="2057400" indent="-228600" algn="l" rtl="0" fontAlgn="base">
        <a:spcBef>
          <a:spcPct val="20000"/>
        </a:spcBef>
        <a:spcAft>
          <a:spcPct val="0"/>
        </a:spcAft>
        <a:buChar char="»"/>
        <a:defRPr sz="2000">
          <a:solidFill>
            <a:srgbClr val="6B6B6B"/>
          </a:solidFill>
          <a:latin typeface="+mn-lt"/>
        </a:defRPr>
      </a:lvl5pPr>
      <a:lvl6pPr marL="2514600" indent="-228600" algn="l" rtl="0" fontAlgn="base">
        <a:spcBef>
          <a:spcPct val="20000"/>
        </a:spcBef>
        <a:spcAft>
          <a:spcPct val="0"/>
        </a:spcAft>
        <a:buChar char="»"/>
        <a:defRPr sz="2000">
          <a:solidFill>
            <a:srgbClr val="6B6B6B"/>
          </a:solidFill>
          <a:latin typeface="+mn-lt"/>
        </a:defRPr>
      </a:lvl6pPr>
      <a:lvl7pPr marL="2971800" indent="-228600" algn="l" rtl="0" fontAlgn="base">
        <a:spcBef>
          <a:spcPct val="20000"/>
        </a:spcBef>
        <a:spcAft>
          <a:spcPct val="0"/>
        </a:spcAft>
        <a:buChar char="»"/>
        <a:defRPr sz="2000">
          <a:solidFill>
            <a:srgbClr val="6B6B6B"/>
          </a:solidFill>
          <a:latin typeface="+mn-lt"/>
        </a:defRPr>
      </a:lvl7pPr>
      <a:lvl8pPr marL="3429000" indent="-228600" algn="l" rtl="0" fontAlgn="base">
        <a:spcBef>
          <a:spcPct val="20000"/>
        </a:spcBef>
        <a:spcAft>
          <a:spcPct val="0"/>
        </a:spcAft>
        <a:buChar char="»"/>
        <a:defRPr sz="2000">
          <a:solidFill>
            <a:srgbClr val="6B6B6B"/>
          </a:solidFill>
          <a:latin typeface="+mn-lt"/>
        </a:defRPr>
      </a:lvl8pPr>
      <a:lvl9pPr marL="3886200" indent="-228600" algn="l" rtl="0" fontAlgn="base">
        <a:spcBef>
          <a:spcPct val="20000"/>
        </a:spcBef>
        <a:spcAft>
          <a:spcPct val="0"/>
        </a:spcAft>
        <a:buChar char="»"/>
        <a:defRPr sz="2000">
          <a:solidFill>
            <a:srgbClr val="6B6B6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doi.org/10.1097/NNE.000000000000076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802EE-E289-A879-2034-16A8AE4CCEE8}"/>
              </a:ext>
            </a:extLst>
          </p:cNvPr>
          <p:cNvSpPr>
            <a:spLocks noGrp="1"/>
          </p:cNvSpPr>
          <p:nvPr>
            <p:ph type="title"/>
          </p:nvPr>
        </p:nvSpPr>
        <p:spPr>
          <a:xfrm>
            <a:off x="624418" y="260648"/>
            <a:ext cx="10943167" cy="1656183"/>
          </a:xfrm>
        </p:spPr>
        <p:txBody>
          <a:bodyPr/>
          <a:lstStyle/>
          <a:p>
            <a:pPr algn="ctr"/>
            <a:r>
              <a:rPr lang="en-US" sz="1800" b="1" dirty="0">
                <a:solidFill>
                  <a:schemeClr val="tx1"/>
                </a:solidFill>
                <a:latin typeface="Times New Roman" panose="02020603050405020304" pitchFamily="18" charset="0"/>
                <a:cs typeface="Times New Roman" panose="02020603050405020304" pitchFamily="18" charset="0"/>
              </a:rPr>
              <a:t>Faculty of Nursing Cairo University </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2024-2025</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Evaluation Course</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SECOND SEMESTER </a:t>
            </a: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LEVEL: DOCTORATE </a:t>
            </a:r>
            <a:endParaRPr lang="en-GB"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F38E39B-9CB5-161B-524D-503C4D98843D}"/>
              </a:ext>
            </a:extLst>
          </p:cNvPr>
          <p:cNvPicPr>
            <a:picLocks noChangeAspect="1"/>
          </p:cNvPicPr>
          <p:nvPr/>
        </p:nvPicPr>
        <p:blipFill>
          <a:blip r:embed="rId3"/>
          <a:stretch>
            <a:fillRect/>
          </a:stretch>
        </p:blipFill>
        <p:spPr>
          <a:xfrm>
            <a:off x="479376" y="289822"/>
            <a:ext cx="2255716" cy="1597833"/>
          </a:xfrm>
          <a:prstGeom prst="rect">
            <a:avLst/>
          </a:prstGeom>
        </p:spPr>
      </p:pic>
      <p:pic>
        <p:nvPicPr>
          <p:cNvPr id="5" name="Content Placeholder 4">
            <a:extLst>
              <a:ext uri="{FF2B5EF4-FFF2-40B4-BE49-F238E27FC236}">
                <a16:creationId xmlns:a16="http://schemas.microsoft.com/office/drawing/2014/main" xmlns="" id="{F9BBB63D-F979-D227-DE32-BA078F716F21}"/>
              </a:ext>
            </a:extLst>
          </p:cNvPr>
          <p:cNvPicPr>
            <a:picLocks noGrp="1" noChangeAspect="1"/>
          </p:cNvPicPr>
          <p:nvPr>
            <p:ph idx="1"/>
          </p:nvPr>
        </p:nvPicPr>
        <p:blipFill>
          <a:blip r:embed="rId4"/>
          <a:stretch>
            <a:fillRect/>
          </a:stretch>
        </p:blipFill>
        <p:spPr>
          <a:xfrm>
            <a:off x="9799139" y="188640"/>
            <a:ext cx="1792379" cy="1609598"/>
          </a:xfrm>
          <a:prstGeom prst="rect">
            <a:avLst/>
          </a:prstGeom>
        </p:spPr>
      </p:pic>
      <p:sp>
        <p:nvSpPr>
          <p:cNvPr id="7" name="TextBox 6">
            <a:extLst>
              <a:ext uri="{FF2B5EF4-FFF2-40B4-BE49-F238E27FC236}">
                <a16:creationId xmlns:a16="http://schemas.microsoft.com/office/drawing/2014/main" xmlns="" id="{08A286A5-1D99-89CA-D49F-67CCF1945CCC}"/>
              </a:ext>
            </a:extLst>
          </p:cNvPr>
          <p:cNvSpPr txBox="1"/>
          <p:nvPr/>
        </p:nvSpPr>
        <p:spPr>
          <a:xfrm>
            <a:off x="1199457" y="2181216"/>
            <a:ext cx="9793088" cy="646331"/>
          </a:xfrm>
          <a:prstGeom prst="rect">
            <a:avLst/>
          </a:prstGeom>
          <a:noFill/>
        </p:spPr>
        <p:txBody>
          <a:bodyPr wrap="square">
            <a:spAutoFit/>
          </a:bodyPr>
          <a:lstStyle/>
          <a:p>
            <a:pPr algn="ctr"/>
            <a:r>
              <a:rPr lang="en-GB" sz="3600" b="1" dirty="0">
                <a:solidFill>
                  <a:srgbClr val="00499F"/>
                </a:solidFill>
                <a:latin typeface="Times New Roman" panose="02020603050405020304" pitchFamily="18" charset="0"/>
                <a:cs typeface="Times New Roman" panose="02020603050405020304" pitchFamily="18" charset="0"/>
              </a:rPr>
              <a:t>Select response items true, false and matching</a:t>
            </a:r>
            <a:endParaRPr lang="en-GB" sz="3600" dirty="0">
              <a:solidFill>
                <a:srgbClr val="00499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D16A7D8-8B35-0ACD-1C5D-13069348B737}"/>
              </a:ext>
            </a:extLst>
          </p:cNvPr>
          <p:cNvSpPr txBox="1"/>
          <p:nvPr/>
        </p:nvSpPr>
        <p:spPr>
          <a:xfrm>
            <a:off x="479376" y="3091932"/>
            <a:ext cx="4007768" cy="2492990"/>
          </a:xfrm>
          <a:prstGeom prst="rect">
            <a:avLst/>
          </a:prstGeom>
          <a:noFill/>
        </p:spPr>
        <p:txBody>
          <a:bodyPr wrap="square">
            <a:spAutoFit/>
          </a:bodyPr>
          <a:lstStyle/>
          <a:p>
            <a:pPr>
              <a:lnSpc>
                <a:spcPct val="150000"/>
              </a:lnSpc>
            </a:pPr>
            <a:r>
              <a:rPr lang="en-GB" sz="2400" b="1" u="sng" dirty="0">
                <a:solidFill>
                  <a:prstClr val="black"/>
                </a:solidFill>
                <a:latin typeface="Times New Roman" panose="02020603050405020304" pitchFamily="18" charset="0"/>
                <a:cs typeface="Times New Roman" panose="02020603050405020304" pitchFamily="18" charset="0"/>
              </a:rPr>
              <a:t>Under Supervision</a:t>
            </a:r>
          </a:p>
          <a:p>
            <a:r>
              <a:rPr lang="en-GB" sz="2400" dirty="0">
                <a:solidFill>
                  <a:srgbClr val="1C1C1C"/>
                </a:solidFill>
                <a:latin typeface="Times New Roman" panose="02020603050405020304" pitchFamily="18" charset="0"/>
                <a:cs typeface="Times New Roman" panose="02020603050405020304" pitchFamily="18" charset="0"/>
              </a:rPr>
              <a:t>Prof. </a:t>
            </a:r>
            <a:r>
              <a:rPr lang="en-GB" sz="2400" dirty="0" err="1">
                <a:solidFill>
                  <a:srgbClr val="1C1C1C"/>
                </a:solidFill>
                <a:latin typeface="Times New Roman" panose="02020603050405020304" pitchFamily="18" charset="0"/>
                <a:cs typeface="Times New Roman" panose="02020603050405020304" pitchFamily="18" charset="0"/>
              </a:rPr>
              <a:t>Dr.</a:t>
            </a:r>
            <a:r>
              <a:rPr lang="en-GB" sz="2400" dirty="0">
                <a:solidFill>
                  <a:srgbClr val="1C1C1C"/>
                </a:solidFill>
                <a:latin typeface="Times New Roman" panose="02020603050405020304" pitchFamily="18" charset="0"/>
                <a:cs typeface="Times New Roman" panose="02020603050405020304" pitchFamily="18" charset="0"/>
              </a:rPr>
              <a:t> Effat Mohammed</a:t>
            </a:r>
          </a:p>
          <a:p>
            <a:endParaRPr lang="en-GB" sz="2400" dirty="0">
              <a:solidFill>
                <a:srgbClr val="1C1C1C"/>
              </a:solidFill>
              <a:latin typeface="Times New Roman" panose="02020603050405020304" pitchFamily="18" charset="0"/>
              <a:cs typeface="Times New Roman" panose="02020603050405020304" pitchFamily="18" charset="0"/>
            </a:endParaRPr>
          </a:p>
          <a:p>
            <a:r>
              <a:rPr lang="en-GB" sz="2400" dirty="0">
                <a:solidFill>
                  <a:srgbClr val="1C1C1C"/>
                </a:solidFill>
                <a:latin typeface="Times New Roman" panose="02020603050405020304" pitchFamily="18" charset="0"/>
                <a:cs typeface="Times New Roman" panose="02020603050405020304" pitchFamily="18" charset="0"/>
              </a:rPr>
              <a:t>Prof. Dr. </a:t>
            </a:r>
            <a:r>
              <a:rPr lang="en-GB" sz="2400" dirty="0" err="1">
                <a:solidFill>
                  <a:srgbClr val="1C1C1C"/>
                </a:solidFill>
                <a:latin typeface="Times New Roman" panose="02020603050405020304" pitchFamily="18" charset="0"/>
                <a:cs typeface="Times New Roman" panose="02020603050405020304" pitchFamily="18" charset="0"/>
              </a:rPr>
              <a:t>Enas</a:t>
            </a:r>
            <a:r>
              <a:rPr lang="en-GB" sz="2400" dirty="0">
                <a:solidFill>
                  <a:srgbClr val="1C1C1C"/>
                </a:solidFill>
                <a:latin typeface="Times New Roman" panose="02020603050405020304" pitchFamily="18" charset="0"/>
                <a:cs typeface="Times New Roman" panose="02020603050405020304" pitchFamily="18" charset="0"/>
              </a:rPr>
              <a:t> Helmy</a:t>
            </a:r>
          </a:p>
          <a:p>
            <a:endParaRPr lang="en-GB" sz="2400" dirty="0">
              <a:solidFill>
                <a:srgbClr val="1C1C1C"/>
              </a:solidFill>
              <a:latin typeface="Times New Roman" panose="02020603050405020304" pitchFamily="18" charset="0"/>
              <a:cs typeface="Times New Roman" panose="02020603050405020304" pitchFamily="18" charset="0"/>
            </a:endParaRPr>
          </a:p>
          <a:p>
            <a:r>
              <a:rPr lang="en-GB" sz="2400" dirty="0">
                <a:solidFill>
                  <a:srgbClr val="1C1C1C"/>
                </a:solidFill>
                <a:latin typeface="Times New Roman" panose="02020603050405020304" pitchFamily="18" charset="0"/>
                <a:cs typeface="Times New Roman" panose="02020603050405020304" pitchFamily="18" charset="0"/>
              </a:rPr>
              <a:t>Assist. </a:t>
            </a:r>
            <a:r>
              <a:rPr lang="en-GB" sz="2400" dirty="0" err="1">
                <a:solidFill>
                  <a:srgbClr val="1C1C1C"/>
                </a:solidFill>
                <a:latin typeface="Times New Roman" panose="02020603050405020304" pitchFamily="18" charset="0"/>
                <a:cs typeface="Times New Roman" panose="02020603050405020304" pitchFamily="18" charset="0"/>
              </a:rPr>
              <a:t>Prof.</a:t>
            </a:r>
            <a:r>
              <a:rPr lang="en-GB" sz="2400" dirty="0">
                <a:solidFill>
                  <a:srgbClr val="1C1C1C"/>
                </a:solidFill>
                <a:latin typeface="Times New Roman" panose="02020603050405020304" pitchFamily="18" charset="0"/>
                <a:cs typeface="Times New Roman" panose="02020603050405020304" pitchFamily="18" charset="0"/>
              </a:rPr>
              <a:t> </a:t>
            </a:r>
            <a:r>
              <a:rPr lang="en-GB" sz="2400" dirty="0" err="1">
                <a:solidFill>
                  <a:srgbClr val="1C1C1C"/>
                </a:solidFill>
                <a:latin typeface="Times New Roman" panose="02020603050405020304" pitchFamily="18" charset="0"/>
                <a:cs typeface="Times New Roman" panose="02020603050405020304" pitchFamily="18" charset="0"/>
              </a:rPr>
              <a:t>Dr.</a:t>
            </a:r>
            <a:r>
              <a:rPr lang="en-GB" sz="2400" dirty="0">
                <a:solidFill>
                  <a:srgbClr val="1C1C1C"/>
                </a:solidFill>
                <a:latin typeface="Times New Roman" panose="02020603050405020304" pitchFamily="18" charset="0"/>
                <a:cs typeface="Times New Roman" panose="02020603050405020304" pitchFamily="18" charset="0"/>
              </a:rPr>
              <a:t> Heba Ahmed</a:t>
            </a:r>
          </a:p>
        </p:txBody>
      </p:sp>
      <p:sp>
        <p:nvSpPr>
          <p:cNvPr id="13" name="TextBox 12">
            <a:extLst>
              <a:ext uri="{FF2B5EF4-FFF2-40B4-BE49-F238E27FC236}">
                <a16:creationId xmlns:a16="http://schemas.microsoft.com/office/drawing/2014/main" xmlns="" id="{722CBAE0-1E66-0796-C613-731C4142F3E2}"/>
              </a:ext>
            </a:extLst>
          </p:cNvPr>
          <p:cNvSpPr txBox="1"/>
          <p:nvPr/>
        </p:nvSpPr>
        <p:spPr>
          <a:xfrm>
            <a:off x="7392144" y="3091932"/>
            <a:ext cx="4007768" cy="2677656"/>
          </a:xfrm>
          <a:prstGeom prst="rect">
            <a:avLst/>
          </a:prstGeom>
          <a:noFill/>
        </p:spPr>
        <p:txBody>
          <a:bodyPr wrap="square">
            <a:spAutoFit/>
          </a:bodyPr>
          <a:lstStyle/>
          <a:p>
            <a:r>
              <a:rPr lang="en-GB" sz="2400" b="1" u="sng" dirty="0">
                <a:latin typeface="Times New Roman" panose="02020603050405020304" pitchFamily="18" charset="0"/>
                <a:cs typeface="Times New Roman" panose="02020603050405020304" pitchFamily="18" charset="0"/>
              </a:rPr>
              <a:t>Prepared by:</a:t>
            </a:r>
          </a:p>
          <a:p>
            <a:r>
              <a:rPr lang="en-GB" sz="2400" dirty="0">
                <a:latin typeface="Times New Roman" panose="02020603050405020304" pitchFamily="18" charset="0"/>
                <a:cs typeface="Times New Roman" panose="02020603050405020304" pitchFamily="18" charset="0"/>
              </a:rPr>
              <a:t>Azza khames </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kamel</a:t>
            </a:r>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Sara Saad Mohamed</a:t>
            </a:r>
          </a:p>
          <a:p>
            <a:endParaRPr lang="en-GB" sz="2400" dirty="0">
              <a:latin typeface="Times New Roman" panose="02020603050405020304" pitchFamily="18" charset="0"/>
              <a:cs typeface="Times New Roman" panose="02020603050405020304" pitchFamily="18" charset="0"/>
            </a:endParaRPr>
          </a:p>
          <a:p>
            <a:r>
              <a:rPr lang="en-GB" sz="2400" dirty="0" err="1" smtClean="0">
                <a:latin typeface="Times New Roman" panose="02020603050405020304" pitchFamily="18" charset="0"/>
                <a:cs typeface="Times New Roman" panose="02020603050405020304" pitchFamily="18" charset="0"/>
              </a:rPr>
              <a:t>Sherine</a:t>
            </a:r>
            <a:r>
              <a:rPr lang="en-GB" sz="2400" dirty="0" smtClean="0">
                <a:latin typeface="Times New Roman" panose="02020603050405020304" pitchFamily="18" charset="0"/>
                <a:cs typeface="Times New Roman" panose="02020603050405020304" pitchFamily="18" charset="0"/>
              </a:rPr>
              <a:t> abdelmoneem </a:t>
            </a:r>
            <a:r>
              <a:rPr lang="en-GB" sz="2400" dirty="0" err="1">
                <a:latin typeface="Times New Roman" panose="02020603050405020304" pitchFamily="18" charset="0"/>
                <a:cs typeface="Times New Roman" panose="02020603050405020304" pitchFamily="18" charset="0"/>
              </a:rPr>
              <a:t>Masoud</a:t>
            </a:r>
            <a:endParaRPr lang="en-GB" sz="2400" dirty="0">
              <a:latin typeface="Times New Roman" panose="02020603050405020304" pitchFamily="18" charset="0"/>
              <a:cs typeface="Times New Roman" panose="02020603050405020304" pitchFamily="18" charset="0"/>
            </a:endParaRPr>
          </a:p>
          <a:p>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2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C91B0-6EC8-3513-1730-CFD1A89783C3}"/>
              </a:ext>
            </a:extLst>
          </p:cNvPr>
          <p:cNvSpPr>
            <a:spLocks noGrp="1"/>
          </p:cNvSpPr>
          <p:nvPr>
            <p:ph type="title"/>
          </p:nvPr>
        </p:nvSpPr>
        <p:spPr/>
        <p:txBody>
          <a:bodyPr/>
          <a:lstStyle/>
          <a:p>
            <a:r>
              <a:rPr lang="en-US" sz="3200" b="1" dirty="0">
                <a:solidFill>
                  <a:srgbClr val="00499F"/>
                </a:solidFill>
                <a:latin typeface="Times New Roman" panose="02020603050405020304" pitchFamily="18" charset="0"/>
                <a:cs typeface="Times New Roman" panose="02020603050405020304" pitchFamily="18" charset="0"/>
              </a:rPr>
              <a:t>True-False Items</a:t>
            </a:r>
            <a:endParaRPr lang="en-GB" dirty="0">
              <a:solidFill>
                <a:srgbClr val="00499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8BD112E-8D61-E874-CDF7-438783E8A824}"/>
              </a:ext>
            </a:extLst>
          </p:cNvPr>
          <p:cNvSpPr>
            <a:spLocks noGrp="1"/>
          </p:cNvSpPr>
          <p:nvPr>
            <p:ph idx="1"/>
          </p:nvPr>
        </p:nvSpPr>
        <p:spPr>
          <a:xfrm>
            <a:off x="767408" y="1340768"/>
            <a:ext cx="10513168" cy="2664296"/>
          </a:xfrm>
        </p:spPr>
        <p:style>
          <a:lnRef idx="2">
            <a:schemeClr val="dk1"/>
          </a:lnRef>
          <a:fillRef idx="1">
            <a:schemeClr val="lt1"/>
          </a:fillRef>
          <a:effectRef idx="0">
            <a:schemeClr val="dk1"/>
          </a:effectRef>
          <a:fontRef idx="minor">
            <a:schemeClr val="dk1"/>
          </a:fontRef>
        </p:style>
        <p:txBody>
          <a:bodyPr/>
          <a:lstStyle/>
          <a:p>
            <a:pPr algn="just"/>
            <a:r>
              <a:rPr lang="en-GB" sz="2800" b="0" i="0" dirty="0">
                <a:latin typeface="Times New Roman" panose="02020603050405020304" pitchFamily="18" charset="0"/>
                <a:cs typeface="Times New Roman" panose="02020603050405020304" pitchFamily="18" charset="0"/>
              </a:rPr>
              <a:t>True-False (T-F) items are a type of test item where students </a:t>
            </a:r>
            <a:r>
              <a:rPr lang="en-GB" sz="2800" b="0" i="0" dirty="0">
                <a:solidFill>
                  <a:srgbClr val="FF0000"/>
                </a:solidFill>
                <a:latin typeface="Times New Roman" panose="02020603050405020304" pitchFamily="18" charset="0"/>
                <a:cs typeface="Times New Roman" panose="02020603050405020304" pitchFamily="18" charset="0"/>
              </a:rPr>
              <a:t>evaluate a statement as either true or false</a:t>
            </a:r>
            <a:endParaRPr lang="en-GB" sz="2800" dirty="0">
              <a:solidFill>
                <a:srgbClr val="FF0000"/>
              </a:solidFill>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Some T-F items also require students to correct false statements or </a:t>
            </a:r>
            <a:r>
              <a:rPr lang="en-GB" sz="2800" dirty="0">
                <a:solidFill>
                  <a:schemeClr val="tx1"/>
                </a:solidFill>
                <a:latin typeface="Times New Roman" panose="02020603050405020304" pitchFamily="18" charset="0"/>
                <a:cs typeface="Times New Roman" panose="02020603050405020304" pitchFamily="18" charset="0"/>
              </a:rPr>
              <a:t>provide a rationale for their</a:t>
            </a:r>
            <a:r>
              <a:rPr lang="en-GB" sz="2800" dirty="0">
                <a:solidFill>
                  <a:srgbClr val="FF0000"/>
                </a:solidFill>
                <a:latin typeface="Times New Roman" panose="02020603050405020304" pitchFamily="18" charset="0"/>
                <a:cs typeface="Times New Roman" panose="02020603050405020304" pitchFamily="18" charset="0"/>
              </a:rPr>
              <a:t> judgment</a:t>
            </a:r>
          </a:p>
          <a:p>
            <a:pPr algn="just"/>
            <a:endParaRPr lang="en-GB"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9E781128-5634-0643-24D6-A97EFA97F1BC}"/>
              </a:ext>
            </a:extLst>
          </p:cNvPr>
          <p:cNvPicPr>
            <a:picLocks noChangeAspect="1"/>
          </p:cNvPicPr>
          <p:nvPr/>
        </p:nvPicPr>
        <p:blipFill>
          <a:blip r:embed="rId2"/>
          <a:stretch>
            <a:fillRect/>
          </a:stretch>
        </p:blipFill>
        <p:spPr>
          <a:xfrm>
            <a:off x="767408" y="4293096"/>
            <a:ext cx="10513168" cy="2564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320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99F"/>
                </a:solidFill>
                <a:latin typeface="Times New Roman" panose="02020603050405020304" pitchFamily="18" charset="0"/>
                <a:cs typeface="Times New Roman" panose="02020603050405020304" pitchFamily="18" charset="0"/>
              </a:rPr>
              <a:t>True-False Items</a:t>
            </a:r>
            <a:endParaRPr lang="en-US" dirty="0"/>
          </a:p>
        </p:txBody>
      </p:sp>
      <p:sp>
        <p:nvSpPr>
          <p:cNvPr id="3" name="Content Placeholder 2"/>
          <p:cNvSpPr>
            <a:spLocks noGrp="1"/>
          </p:cNvSpPr>
          <p:nvPr>
            <p:ph idx="1"/>
          </p:nvPr>
        </p:nvSpPr>
        <p:spPr/>
        <p:txBody>
          <a:bodyPr/>
          <a:lstStyle/>
          <a:p>
            <a:pPr marL="12700" marR="5080" lvl="0" indent="0" algn="just" fontAlgn="auto">
              <a:lnSpc>
                <a:spcPct val="140000"/>
              </a:lnSpc>
              <a:spcBef>
                <a:spcPts val="1000"/>
              </a:spcBef>
              <a:spcAft>
                <a:spcPts val="0"/>
              </a:spcAft>
              <a:buNone/>
            </a:pPr>
            <a:r>
              <a:rPr lang="en-US" sz="2800" kern="1200" dirty="0">
                <a:solidFill>
                  <a:prstClr val="black"/>
                </a:solidFill>
                <a:latin typeface="Times New Roman" panose="02020603050405020304" pitchFamily="18" charset="0"/>
                <a:cs typeface="Times New Roman" panose="02020603050405020304" pitchFamily="18" charset="0"/>
              </a:rPr>
              <a:t>True–false items are </a:t>
            </a:r>
            <a:r>
              <a:rPr lang="en-US" sz="2800" kern="1200" dirty="0">
                <a:solidFill>
                  <a:srgbClr val="FF0000"/>
                </a:solidFill>
                <a:latin typeface="Times New Roman" panose="02020603050405020304" pitchFamily="18" charset="0"/>
                <a:cs typeface="Times New Roman" panose="02020603050405020304" pitchFamily="18" charset="0"/>
              </a:rPr>
              <a:t>most effective </a:t>
            </a:r>
            <a:r>
              <a:rPr lang="en-US" sz="2800" kern="1200" dirty="0">
                <a:solidFill>
                  <a:prstClr val="black"/>
                </a:solidFill>
                <a:latin typeface="Times New Roman" panose="02020603050405020304" pitchFamily="18" charset="0"/>
                <a:cs typeface="Times New Roman" panose="02020603050405020304" pitchFamily="18" charset="0"/>
              </a:rPr>
              <a:t>for recall of </a:t>
            </a:r>
            <a:r>
              <a:rPr lang="en-US" sz="2800" kern="1200" dirty="0">
                <a:solidFill>
                  <a:srgbClr val="FF0000"/>
                </a:solidFill>
                <a:latin typeface="Times New Roman" panose="02020603050405020304" pitchFamily="18" charset="0"/>
                <a:cs typeface="Times New Roman" panose="02020603050405020304" pitchFamily="18" charset="0"/>
              </a:rPr>
              <a:t>facts</a:t>
            </a:r>
            <a:r>
              <a:rPr lang="en-US" sz="2800" kern="1200" dirty="0">
                <a:solidFill>
                  <a:prstClr val="black"/>
                </a:solidFill>
                <a:latin typeface="Times New Roman" panose="02020603050405020304" pitchFamily="18" charset="0"/>
                <a:cs typeface="Times New Roman" panose="02020603050405020304" pitchFamily="18" charset="0"/>
              </a:rPr>
              <a:t> and </a:t>
            </a:r>
            <a:r>
              <a:rPr lang="en-US" sz="2800" kern="1200" dirty="0">
                <a:solidFill>
                  <a:srgbClr val="FF0000"/>
                </a:solidFill>
                <a:latin typeface="Times New Roman" panose="02020603050405020304" pitchFamily="18" charset="0"/>
                <a:cs typeface="Times New Roman" panose="02020603050405020304" pitchFamily="18" charset="0"/>
              </a:rPr>
              <a:t>specific  information</a:t>
            </a:r>
            <a:r>
              <a:rPr lang="en-US" sz="2800" kern="1200" dirty="0">
                <a:solidFill>
                  <a:prstClr val="black"/>
                </a:solidFill>
                <a:latin typeface="Times New Roman" panose="02020603050405020304" pitchFamily="18" charset="0"/>
                <a:cs typeface="Times New Roman" panose="02020603050405020304" pitchFamily="18" charset="0"/>
              </a:rPr>
              <a:t>  but  also  may  be  used  to  test  the student’s comprehension of an important principle or concept.</a:t>
            </a:r>
          </a:p>
          <a:p>
            <a:endParaRPr lang="en-US" dirty="0"/>
          </a:p>
          <a:p>
            <a:endParaRPr lang="en-US" dirty="0"/>
          </a:p>
        </p:txBody>
      </p:sp>
      <p:pic>
        <p:nvPicPr>
          <p:cNvPr id="4" name="Picture 3"/>
          <p:cNvPicPr>
            <a:picLocks noChangeAspect="1"/>
          </p:cNvPicPr>
          <p:nvPr/>
        </p:nvPicPr>
        <p:blipFill>
          <a:blip r:embed="rId2"/>
          <a:stretch>
            <a:fillRect/>
          </a:stretch>
        </p:blipFill>
        <p:spPr>
          <a:xfrm rot="898328">
            <a:off x="4480164" y="4085030"/>
            <a:ext cx="2281136" cy="1790816"/>
          </a:xfrm>
          <a:prstGeom prst="rect">
            <a:avLst/>
          </a:prstGeom>
        </p:spPr>
      </p:pic>
    </p:spTree>
    <p:extLst>
      <p:ext uri="{BB962C8B-B14F-4D97-AF65-F5344CB8AC3E}">
        <p14:creationId xmlns:p14="http://schemas.microsoft.com/office/powerpoint/2010/main" val="4210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1666D-8D8A-521D-75B2-3435F81D6303}"/>
              </a:ext>
            </a:extLst>
          </p:cNvPr>
          <p:cNvSpPr>
            <a:spLocks noGrp="1"/>
          </p:cNvSpPr>
          <p:nvPr>
            <p:ph type="title"/>
          </p:nvPr>
        </p:nvSpPr>
        <p:spPr>
          <a:xfrm>
            <a:off x="624418" y="331789"/>
            <a:ext cx="10943167" cy="720947"/>
          </a:xfrm>
        </p:spPr>
        <p:txBody>
          <a:bodyPr/>
          <a:lstStyle/>
          <a:p>
            <a:r>
              <a:rPr lang="en-US" b="1" dirty="0">
                <a:solidFill>
                  <a:srgbClr val="00499F"/>
                </a:solidFill>
                <a:latin typeface="Times New Roman" panose="02020603050405020304" pitchFamily="18" charset="0"/>
                <a:cs typeface="Times New Roman" panose="02020603050405020304" pitchFamily="18" charset="0"/>
              </a:rPr>
              <a:t>Characteristics</a:t>
            </a:r>
            <a:endParaRPr lang="en-GB" dirty="0">
              <a:solidFill>
                <a:srgbClr val="00499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045F532-C409-1AB5-64DA-FC3C547B7FDB}"/>
              </a:ext>
            </a:extLst>
          </p:cNvPr>
          <p:cNvSpPr>
            <a:spLocks noGrp="1"/>
          </p:cNvSpPr>
          <p:nvPr>
            <p:ph idx="1"/>
          </p:nvPr>
        </p:nvSpPr>
        <p:spPr>
          <a:xfrm>
            <a:off x="624418" y="1196752"/>
            <a:ext cx="10728167" cy="3240360"/>
          </a:xfrm>
        </p:spPr>
        <p:txBody>
          <a:bodyPr/>
          <a:lstStyle/>
          <a:p>
            <a:pPr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These items are most effective for assessing the </a:t>
            </a:r>
            <a:r>
              <a:rPr lang="en-GB" sz="2400" dirty="0">
                <a:solidFill>
                  <a:srgbClr val="FF0000"/>
                </a:solidFill>
                <a:latin typeface="Times New Roman" panose="02020603050405020304" pitchFamily="18" charset="0"/>
                <a:cs typeface="Times New Roman" panose="02020603050405020304" pitchFamily="18" charset="0"/>
              </a:rPr>
              <a:t>recall of facts </a:t>
            </a:r>
            <a:r>
              <a:rPr lang="en-GB" sz="2400" dirty="0">
                <a:latin typeface="Times New Roman" panose="02020603050405020304" pitchFamily="18" charset="0"/>
                <a:cs typeface="Times New Roman" panose="02020603050405020304" pitchFamily="18" charset="0"/>
              </a:rPr>
              <a:t>and specific information, as well as comprehension of important principles or concepts.</a:t>
            </a:r>
          </a:p>
          <a:p>
            <a:pPr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They are </a:t>
            </a:r>
            <a:r>
              <a:rPr lang="en-GB" sz="2400" dirty="0">
                <a:solidFill>
                  <a:srgbClr val="FF0000"/>
                </a:solidFill>
                <a:latin typeface="Times New Roman" panose="02020603050405020304" pitchFamily="18" charset="0"/>
                <a:cs typeface="Times New Roman" panose="02020603050405020304" pitchFamily="18" charset="0"/>
              </a:rPr>
              <a:t>not intended </a:t>
            </a:r>
            <a:r>
              <a:rPr lang="en-GB" sz="2400" dirty="0">
                <a:latin typeface="Times New Roman" panose="02020603050405020304" pitchFamily="18" charset="0"/>
                <a:cs typeface="Times New Roman" panose="02020603050405020304" pitchFamily="18" charset="0"/>
              </a:rPr>
              <a:t>for assessing complex thinking or understanding</a:t>
            </a:r>
          </a:p>
          <a:p>
            <a:pPr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Opinions vary regarding the value of T-F items, Concerns include the focus on low-level testing (recall of facts) and the opportunity for guessing</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8B6D6C2-4343-AF5D-054F-CBC30D4E66ED}"/>
              </a:ext>
            </a:extLst>
          </p:cNvPr>
          <p:cNvPicPr>
            <a:picLocks noChangeAspect="1"/>
          </p:cNvPicPr>
          <p:nvPr/>
        </p:nvPicPr>
        <p:blipFill>
          <a:blip r:embed="rId2"/>
          <a:stretch>
            <a:fillRect/>
          </a:stretch>
        </p:blipFill>
        <p:spPr>
          <a:xfrm>
            <a:off x="624418" y="4797152"/>
            <a:ext cx="11016198" cy="2060848"/>
          </a:xfrm>
          <a:prstGeom prst="rect">
            <a:avLst/>
          </a:prstGeom>
        </p:spPr>
      </p:pic>
    </p:spTree>
    <p:extLst>
      <p:ext uri="{BB962C8B-B14F-4D97-AF65-F5344CB8AC3E}">
        <p14:creationId xmlns:p14="http://schemas.microsoft.com/office/powerpoint/2010/main" val="40325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A736B-E108-3905-AF7C-4559735335A3}"/>
              </a:ext>
            </a:extLst>
          </p:cNvPr>
          <p:cNvSpPr>
            <a:spLocks noGrp="1"/>
          </p:cNvSpPr>
          <p:nvPr>
            <p:ph type="title"/>
          </p:nvPr>
        </p:nvSpPr>
        <p:spPr>
          <a:xfrm>
            <a:off x="562432" y="332656"/>
            <a:ext cx="10943167" cy="1081087"/>
          </a:xfrm>
        </p:spPr>
        <p:txBody>
          <a:bodyPr/>
          <a:lstStyle/>
          <a:p>
            <a:r>
              <a:rPr lang="en-US" sz="3200" b="1" dirty="0">
                <a:solidFill>
                  <a:srgbClr val="00499F"/>
                </a:solidFill>
                <a:latin typeface="Times New Roman" panose="02020603050405020304" pitchFamily="18" charset="0"/>
                <a:cs typeface="Times New Roman" panose="02020603050405020304" pitchFamily="18" charset="0"/>
              </a:rPr>
              <a:t>Characteristics</a:t>
            </a:r>
            <a:endParaRPr lang="en-GB" dirty="0">
              <a:solidFill>
                <a:srgbClr val="00499F"/>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E12F7D92-E1F9-F4FC-4CE8-D04D5932ED4C}"/>
              </a:ext>
            </a:extLst>
          </p:cNvPr>
          <p:cNvSpPr>
            <a:spLocks noGrp="1"/>
          </p:cNvSpPr>
          <p:nvPr>
            <p:ph idx="1"/>
          </p:nvPr>
        </p:nvSpPr>
        <p:spPr>
          <a:xfrm>
            <a:off x="551384" y="1268760"/>
            <a:ext cx="11161240" cy="4032448"/>
          </a:xfrm>
        </p:spPr>
        <p:txBody>
          <a:bodyPr/>
          <a:lstStyle/>
          <a:p>
            <a:endParaRPr lang="en-GB" dirty="0"/>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They offer a way to </a:t>
            </a:r>
            <a:r>
              <a:rPr lang="en-GB" sz="2400" dirty="0">
                <a:solidFill>
                  <a:srgbClr val="FF0000"/>
                </a:solidFill>
                <a:latin typeface="Times New Roman" panose="02020603050405020304" pitchFamily="18" charset="0"/>
                <a:cs typeface="Times New Roman" panose="02020603050405020304" pitchFamily="18" charset="0"/>
              </a:rPr>
              <a:t>test a wide range </a:t>
            </a:r>
            <a:r>
              <a:rPr lang="en-GB" sz="2400" dirty="0">
                <a:latin typeface="Times New Roman" panose="02020603050405020304" pitchFamily="18" charset="0"/>
                <a:cs typeface="Times New Roman" panose="02020603050405020304" pitchFamily="18" charset="0"/>
              </a:rPr>
              <a:t>of content</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T-F items are easy to construct and score</a:t>
            </a:r>
          </a:p>
          <a:p>
            <a:pPr algn="just">
              <a:lnSpc>
                <a:spcPct val="150000"/>
              </a:lnSpc>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T-F items allow students </a:t>
            </a:r>
            <a:r>
              <a:rPr lang="en-GB" sz="2400" dirty="0">
                <a:solidFill>
                  <a:srgbClr val="FF0000"/>
                </a:solidFill>
                <a:latin typeface="Times New Roman" panose="02020603050405020304" pitchFamily="18" charset="0"/>
                <a:cs typeface="Times New Roman" panose="02020603050405020304" pitchFamily="18" charset="0"/>
              </a:rPr>
              <a:t>to respond to a large number </a:t>
            </a:r>
            <a:r>
              <a:rPr lang="en-GB" sz="2400" dirty="0">
                <a:latin typeface="Times New Roman" panose="02020603050405020304" pitchFamily="18" charset="0"/>
                <a:cs typeface="Times New Roman" panose="02020603050405020304" pitchFamily="18" charset="0"/>
              </a:rPr>
              <a:t>of questions in a short time.</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Advocates argue that T-F items efficiently examine students' knowledge acquisition in a course.</a:t>
            </a:r>
          </a:p>
          <a:p>
            <a:pPr algn="just">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For affective outcomes, an "agree-disagree" format might be used, where students express agreement or disagreement with a value-based statement.</a:t>
            </a:r>
          </a:p>
          <a:p>
            <a:pPr>
              <a:buFont typeface="Wingdings" panose="05000000000000000000" pitchFamily="2" charset="2"/>
              <a:buChar char="Ø"/>
            </a:pPr>
            <a:endParaRPr lang="en-GB" sz="2400" dirty="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pPr marL="0" indent="0">
              <a:buNone/>
            </a:pPr>
            <a:endParaRPr lang="en-GB" dirty="0"/>
          </a:p>
          <a:p>
            <a:pPr marL="0" indent="0">
              <a:buNone/>
            </a:pPr>
            <a:endParaRPr lang="en-GB" dirty="0"/>
          </a:p>
          <a:p>
            <a:endParaRPr lang="en-GB" dirty="0"/>
          </a:p>
        </p:txBody>
      </p:sp>
      <p:pic>
        <p:nvPicPr>
          <p:cNvPr id="6" name="Picture 5">
            <a:extLst>
              <a:ext uri="{FF2B5EF4-FFF2-40B4-BE49-F238E27FC236}">
                <a16:creationId xmlns:a16="http://schemas.microsoft.com/office/drawing/2014/main" xmlns="" id="{4830BB24-0F20-EBC4-9A24-4D5F6A8668DB}"/>
              </a:ext>
            </a:extLst>
          </p:cNvPr>
          <p:cNvPicPr>
            <a:picLocks noChangeAspect="1"/>
          </p:cNvPicPr>
          <p:nvPr/>
        </p:nvPicPr>
        <p:blipFill>
          <a:blip r:embed="rId2"/>
          <a:stretch>
            <a:fillRect/>
          </a:stretch>
        </p:blipFill>
        <p:spPr>
          <a:xfrm>
            <a:off x="6960097" y="5301208"/>
            <a:ext cx="5086112" cy="1556792"/>
          </a:xfrm>
          <a:prstGeom prst="rect">
            <a:avLst/>
          </a:prstGeom>
        </p:spPr>
      </p:pic>
    </p:spTree>
    <p:extLst>
      <p:ext uri="{BB962C8B-B14F-4D97-AF65-F5344CB8AC3E}">
        <p14:creationId xmlns:p14="http://schemas.microsoft.com/office/powerpoint/2010/main" val="236173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498C5-CC2F-CEAA-E9E5-A2DEDD9D6FAD}"/>
              </a:ext>
            </a:extLst>
          </p:cNvPr>
          <p:cNvSpPr>
            <a:spLocks noGrp="1"/>
          </p:cNvSpPr>
          <p:nvPr>
            <p:ph type="title"/>
          </p:nvPr>
        </p:nvSpPr>
        <p:spPr>
          <a:xfrm>
            <a:off x="697544" y="725600"/>
            <a:ext cx="10513168" cy="1080121"/>
          </a:xfrm>
        </p:spPr>
        <p:txBody>
          <a:bodyPr/>
          <a:lstStyle/>
          <a:p>
            <a:r>
              <a:rPr lang="en-GB" b="1" dirty="0">
                <a:solidFill>
                  <a:srgbClr val="00499F"/>
                </a:solidFill>
                <a:latin typeface="Times New Roman" panose="02020603050405020304" pitchFamily="18" charset="0"/>
                <a:cs typeface="Times New Roman" panose="02020603050405020304" pitchFamily="18" charset="0"/>
              </a:rPr>
              <a:t>Guidelines for Effective Use</a:t>
            </a:r>
            <a:r>
              <a:rPr lang="x-none" dirty="0">
                <a:solidFill>
                  <a:srgbClr val="00499F"/>
                </a:solidFill>
                <a:latin typeface="Times New Roman" panose="02020603050405020304" pitchFamily="18" charset="0"/>
                <a:cs typeface="Times New Roman" panose="02020603050405020304" pitchFamily="18" charset="0"/>
              </a:rPr>
              <a:t/>
            </a:r>
            <a:br>
              <a:rPr lang="x-none" dirty="0">
                <a:solidFill>
                  <a:srgbClr val="00499F"/>
                </a:solidFill>
                <a:latin typeface="Times New Roman" panose="02020603050405020304" pitchFamily="18" charset="0"/>
                <a:cs typeface="Times New Roman" panose="02020603050405020304" pitchFamily="18" charset="0"/>
              </a:rPr>
            </a:br>
            <a:endParaRPr lang="en-GB" dirty="0">
              <a:solidFill>
                <a:srgbClr val="00499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1573B32-D433-4695-DE3B-CD1F1C157B5D}"/>
              </a:ext>
            </a:extLst>
          </p:cNvPr>
          <p:cNvSpPr>
            <a:spLocks noGrp="1"/>
          </p:cNvSpPr>
          <p:nvPr>
            <p:ph idx="1"/>
          </p:nvPr>
        </p:nvSpPr>
        <p:spPr>
          <a:xfrm>
            <a:off x="623392" y="1484784"/>
            <a:ext cx="10873208" cy="3960439"/>
          </a:xfrm>
        </p:spPr>
        <p:txBody>
          <a:bodyPr/>
          <a:lstStyle/>
          <a:p>
            <a:pPr algn="just">
              <a:lnSpc>
                <a:spcPct val="150000"/>
              </a:lnSpc>
            </a:pPr>
            <a:r>
              <a:rPr lang="en-GB" sz="2400" b="0" i="0" dirty="0">
                <a:latin typeface="Times New Roman" panose="02020603050405020304" pitchFamily="18" charset="0"/>
                <a:cs typeface="Times New Roman" panose="02020603050405020304" pitchFamily="18" charset="0"/>
              </a:rPr>
              <a:t>In nursing education, crafting effective true-false (T-F) items is essential for assessing students' understanding of </a:t>
            </a:r>
            <a:r>
              <a:rPr lang="ar-SA" sz="2400" b="0" i="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important </a:t>
            </a:r>
            <a:r>
              <a:rPr lang="en-GB" sz="2400" b="0" i="0" dirty="0">
                <a:latin typeface="Times New Roman" panose="02020603050405020304" pitchFamily="18" charset="0"/>
                <a:cs typeface="Times New Roman" panose="02020603050405020304" pitchFamily="18" charset="0"/>
              </a:rPr>
              <a:t>concepts and information.</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GB" sz="2400" b="0" i="0" dirty="0">
                <a:latin typeface="Times New Roman" panose="02020603050405020304" pitchFamily="18" charset="0"/>
                <a:cs typeface="Times New Roman" panose="02020603050405020304" pitchFamily="18" charset="0"/>
              </a:rPr>
              <a:t>The important principles and strategies for creating T-F items, along with relevant nursing examples.</a:t>
            </a:r>
            <a:endParaRPr lang="en-GB" sz="2400" dirty="0">
              <a:latin typeface="Times New Roman" panose="02020603050405020304" pitchFamily="18" charset="0"/>
              <a:cs typeface="Times New Roman" panose="02020603050405020304" pitchFamily="18" charset="0"/>
            </a:endParaRPr>
          </a:p>
          <a:p>
            <a:endParaRPr lang="en-GB" sz="2800" dirty="0"/>
          </a:p>
        </p:txBody>
      </p:sp>
      <p:pic>
        <p:nvPicPr>
          <p:cNvPr id="6" name="Picture 5">
            <a:extLst>
              <a:ext uri="{FF2B5EF4-FFF2-40B4-BE49-F238E27FC236}">
                <a16:creationId xmlns:a16="http://schemas.microsoft.com/office/drawing/2014/main" xmlns="" id="{40CD1FF7-F250-5BDB-0BC3-AA46CC839F6D}"/>
              </a:ext>
            </a:extLst>
          </p:cNvPr>
          <p:cNvPicPr>
            <a:picLocks noChangeAspect="1"/>
          </p:cNvPicPr>
          <p:nvPr/>
        </p:nvPicPr>
        <p:blipFill>
          <a:blip r:embed="rId2"/>
          <a:stretch>
            <a:fillRect/>
          </a:stretch>
        </p:blipFill>
        <p:spPr>
          <a:xfrm>
            <a:off x="6744072" y="3861049"/>
            <a:ext cx="4968552" cy="2996952"/>
          </a:xfrm>
          <a:prstGeom prst="rect">
            <a:avLst/>
          </a:prstGeom>
        </p:spPr>
      </p:pic>
    </p:spTree>
    <p:extLst>
      <p:ext uri="{BB962C8B-B14F-4D97-AF65-F5344CB8AC3E}">
        <p14:creationId xmlns:p14="http://schemas.microsoft.com/office/powerpoint/2010/main" val="308972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A5291-F2A8-CDC3-91AC-000D32F96AE2}"/>
              </a:ext>
            </a:extLst>
          </p:cNvPr>
          <p:cNvSpPr>
            <a:spLocks noGrp="1"/>
          </p:cNvSpPr>
          <p:nvPr>
            <p:ph type="title"/>
          </p:nvPr>
        </p:nvSpPr>
        <p:spPr>
          <a:xfrm>
            <a:off x="767408" y="151719"/>
            <a:ext cx="10943167" cy="1081087"/>
          </a:xfrm>
        </p:spPr>
        <p:txBody>
          <a:bodyPr/>
          <a:lstStyle/>
          <a:p>
            <a:r>
              <a:rPr lang="en-GB" sz="3600" b="1" dirty="0">
                <a:solidFill>
                  <a:srgbClr val="00499F"/>
                </a:solidFill>
                <a:latin typeface="Times New Roman" panose="02020603050405020304" pitchFamily="18" charset="0"/>
                <a:cs typeface="Times New Roman" panose="02020603050405020304" pitchFamily="18" charset="0"/>
              </a:rPr>
              <a:t>P</a:t>
            </a:r>
            <a:r>
              <a:rPr lang="en-GB" sz="3600" b="1" i="0" dirty="0">
                <a:solidFill>
                  <a:srgbClr val="00499F"/>
                </a:solidFill>
                <a:latin typeface="Times New Roman" panose="02020603050405020304" pitchFamily="18" charset="0"/>
                <a:cs typeface="Times New Roman" panose="02020603050405020304" pitchFamily="18" charset="0"/>
              </a:rPr>
              <a:t>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a:t>
            </a:r>
            <a:endParaRPr lang="en-US" sz="3600" b="1" dirty="0">
              <a:solidFill>
                <a:srgbClr val="00499F"/>
              </a:solidFill>
            </a:endParaRPr>
          </a:p>
        </p:txBody>
      </p:sp>
      <p:sp>
        <p:nvSpPr>
          <p:cNvPr id="3" name="Content Placeholder 2">
            <a:extLst>
              <a:ext uri="{FF2B5EF4-FFF2-40B4-BE49-F238E27FC236}">
                <a16:creationId xmlns:a16="http://schemas.microsoft.com/office/drawing/2014/main" xmlns="" id="{F06A6FA5-6C2A-47C6-A34A-93A67D75BC38}"/>
              </a:ext>
            </a:extLst>
          </p:cNvPr>
          <p:cNvSpPr>
            <a:spLocks noGrp="1"/>
          </p:cNvSpPr>
          <p:nvPr>
            <p:ph idx="1"/>
          </p:nvPr>
        </p:nvSpPr>
        <p:spPr>
          <a:xfrm>
            <a:off x="767408" y="1232806"/>
            <a:ext cx="10657184" cy="4392388"/>
          </a:xfrm>
        </p:spPr>
        <p:txBody>
          <a:bodyPr/>
          <a:lstStyle/>
          <a:p>
            <a:pPr marL="0" indent="0">
              <a:buNone/>
            </a:pPr>
            <a:r>
              <a:rPr lang="en-GB" sz="2400" b="1" i="0" dirty="0">
                <a:latin typeface="Times New Roman" panose="02020603050405020304" pitchFamily="18" charset="0"/>
                <a:cs typeface="Times New Roman" panose="02020603050405020304" pitchFamily="18" charset="0"/>
              </a:rPr>
              <a:t>1-Test Important Facts: </a:t>
            </a:r>
            <a:endParaRPr lang="x-none" sz="2400" b="1"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Focus on assessing essential facts and information, </a:t>
            </a:r>
            <a:r>
              <a:rPr lang="en-GB" sz="2400" b="0" i="0" dirty="0">
                <a:solidFill>
                  <a:srgbClr val="FF0000"/>
                </a:solidFill>
                <a:latin typeface="Times New Roman" panose="02020603050405020304" pitchFamily="18" charset="0"/>
                <a:cs typeface="Times New Roman" panose="02020603050405020304" pitchFamily="18" charset="0"/>
              </a:rPr>
              <a:t>avoiding trivial </a:t>
            </a:r>
            <a:r>
              <a:rPr lang="en-GB" sz="2400" b="0" i="0" dirty="0">
                <a:latin typeface="Times New Roman" panose="02020603050405020304" pitchFamily="18" charset="0"/>
                <a:cs typeface="Times New Roman" panose="02020603050405020304" pitchFamily="18" charset="0"/>
              </a:rPr>
              <a:t>or irrelevant content.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Ensure alignment with course outcomes.</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dirty="0">
                <a:solidFill>
                  <a:schemeClr val="accent3">
                    <a:lumMod val="50000"/>
                  </a:schemeClr>
                </a:solidFill>
                <a:latin typeface="Times New Roman" panose="02020603050405020304" pitchFamily="18" charset="0"/>
                <a:cs typeface="Times New Roman" panose="02020603050405020304" pitchFamily="18" charset="0"/>
              </a:rPr>
              <a:t>"</a:t>
            </a:r>
            <a:r>
              <a:rPr lang="en-GB" sz="2400" b="0" i="0" dirty="0">
                <a:latin typeface="Times New Roman" panose="02020603050405020304" pitchFamily="18" charset="0"/>
                <a:cs typeface="Times New Roman" panose="02020603050405020304" pitchFamily="18" charset="0"/>
              </a:rPr>
              <a:t>The hypothalamus regulates body temperature." (T)</a:t>
            </a:r>
            <a:endParaRPr lang="ar-SA" sz="2400" b="0" i="0" dirty="0">
              <a:latin typeface="Times New Roman" panose="02020603050405020304" pitchFamily="18" charset="0"/>
              <a:cs typeface="Times New Roman" panose="02020603050405020304" pitchFamily="18" charset="0"/>
            </a:endParaRPr>
          </a:p>
          <a:p>
            <a:pPr marL="0" indent="0" algn="just">
              <a:buNone/>
            </a:pPr>
            <a:r>
              <a:rPr lang="en-GB" sz="2400" b="1" i="0" dirty="0">
                <a:latin typeface="Times New Roman" panose="02020603050405020304" pitchFamily="18" charset="0"/>
                <a:cs typeface="Times New Roman" panose="02020603050405020304" pitchFamily="18" charset="0"/>
              </a:rPr>
              <a:t>2. Unconditional Statements</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Frame statements </a:t>
            </a:r>
            <a:r>
              <a:rPr lang="en-GB" sz="2400" b="0" i="0" dirty="0">
                <a:solidFill>
                  <a:srgbClr val="FF0000"/>
                </a:solidFill>
                <a:latin typeface="Times New Roman" panose="02020603050405020304" pitchFamily="18" charset="0"/>
                <a:cs typeface="Times New Roman" panose="02020603050405020304" pitchFamily="18" charset="0"/>
              </a:rPr>
              <a:t>as unconditionally</a:t>
            </a:r>
            <a:r>
              <a:rPr lang="en-GB" sz="2400" b="0" i="0" dirty="0">
                <a:solidFill>
                  <a:schemeClr val="accent3">
                    <a:lumMod val="75000"/>
                  </a:schemeClr>
                </a:solidFill>
                <a:latin typeface="Times New Roman" panose="02020603050405020304" pitchFamily="18" charset="0"/>
                <a:cs typeface="Times New Roman" panose="02020603050405020304" pitchFamily="18" charset="0"/>
              </a:rPr>
              <a:t> </a:t>
            </a:r>
            <a:r>
              <a:rPr lang="en-GB" sz="2400" b="0" i="0" dirty="0">
                <a:latin typeface="Times New Roman" panose="02020603050405020304" pitchFamily="18" charset="0"/>
                <a:cs typeface="Times New Roman" panose="02020603050405020304" pitchFamily="18" charset="0"/>
              </a:rPr>
              <a:t>true or false.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Answers should be defensible without qualifications.</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US" sz="2400" b="0" i="0" dirty="0">
                <a:latin typeface="Times New Roman" panose="02020603050405020304" pitchFamily="18" charset="0"/>
                <a:cs typeface="Times New Roman" panose="02020603050405020304" pitchFamily="18" charset="0"/>
              </a:rPr>
              <a:t>Hand hygiene is an essential practice for preventing healthcare-associated infections</a:t>
            </a:r>
            <a:r>
              <a:rPr lang="ar-SA" sz="2400" b="0" i="0" dirty="0">
                <a:latin typeface="Times New Roman" panose="02020603050405020304" pitchFamily="18" charset="0"/>
                <a:cs typeface="Times New Roman" panose="02020603050405020304" pitchFamily="18" charset="0"/>
              </a:rPr>
              <a:t>.</a:t>
            </a:r>
            <a:r>
              <a:rPr lang="en-GB" sz="2400" b="0" i="0" dirty="0">
                <a:latin typeface="Times New Roman" panose="02020603050405020304" pitchFamily="18" charset="0"/>
                <a:cs typeface="Times New Roman" panose="02020603050405020304" pitchFamily="18" charset="0"/>
              </a:rPr>
              <a:t>(T)</a:t>
            </a:r>
            <a:endParaRPr lang="x-none" sz="2400" dirty="0">
              <a:latin typeface="Times New Roman" panose="02020603050405020304" pitchFamily="18" charset="0"/>
              <a:cs typeface="Times New Roman" panose="02020603050405020304" pitchFamily="18" charset="0"/>
            </a:endParaRPr>
          </a:p>
          <a:p>
            <a:pPr marL="0" lvl="0" indent="0" algn="just">
              <a:buNone/>
            </a:pPr>
            <a:endParaRPr lang="x-none"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281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88800-EDFB-0A21-C8A6-A2C4D87793B4}"/>
              </a:ext>
            </a:extLst>
          </p:cNvPr>
          <p:cNvSpPr>
            <a:spLocks noGrp="1"/>
          </p:cNvSpPr>
          <p:nvPr>
            <p:ph type="title"/>
          </p:nvPr>
        </p:nvSpPr>
        <p:spPr>
          <a:xfrm>
            <a:off x="767408" y="188640"/>
            <a:ext cx="10800175" cy="1081087"/>
          </a:xfrm>
        </p:spPr>
        <p:txBody>
          <a:bodyPr/>
          <a:lstStyle/>
          <a:p>
            <a:r>
              <a:rPr lang="en-GB" sz="3600" b="1" dirty="0">
                <a:solidFill>
                  <a:srgbClr val="00499F"/>
                </a:solidFill>
                <a:latin typeface="Times New Roman" panose="02020603050405020304" pitchFamily="18" charset="0"/>
                <a:cs typeface="Times New Roman" panose="02020603050405020304" pitchFamily="18" charset="0"/>
              </a:rPr>
              <a:t>P</a:t>
            </a:r>
            <a:r>
              <a:rPr lang="en-GB" sz="3600" b="1" i="0" dirty="0">
                <a:solidFill>
                  <a:srgbClr val="00499F"/>
                </a:solidFill>
                <a:latin typeface="Times New Roman" panose="02020603050405020304" pitchFamily="18" charset="0"/>
                <a:cs typeface="Times New Roman" panose="02020603050405020304" pitchFamily="18" charset="0"/>
              </a:rPr>
              <a:t>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 cont.,</a:t>
            </a:r>
            <a:endParaRPr lang="en-US" sz="3600" b="1" dirty="0">
              <a:solidFill>
                <a:srgbClr val="00499F"/>
              </a:solidFill>
            </a:endParaRPr>
          </a:p>
        </p:txBody>
      </p:sp>
      <p:sp>
        <p:nvSpPr>
          <p:cNvPr id="3" name="Content Placeholder 2">
            <a:extLst>
              <a:ext uri="{FF2B5EF4-FFF2-40B4-BE49-F238E27FC236}">
                <a16:creationId xmlns:a16="http://schemas.microsoft.com/office/drawing/2014/main" xmlns="" id="{5B9C6A30-8B5B-C718-73AA-A30A3B8BF99A}"/>
              </a:ext>
            </a:extLst>
          </p:cNvPr>
          <p:cNvSpPr>
            <a:spLocks noGrp="1"/>
          </p:cNvSpPr>
          <p:nvPr>
            <p:ph idx="1"/>
          </p:nvPr>
        </p:nvSpPr>
        <p:spPr>
          <a:xfrm>
            <a:off x="767408" y="1398420"/>
            <a:ext cx="10441159" cy="4032597"/>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3-Avoid </a:t>
            </a:r>
            <a:r>
              <a:rPr lang="en-GB" sz="2400" b="1" dirty="0">
                <a:solidFill>
                  <a:srgbClr val="FF0000"/>
                </a:solidFill>
                <a:latin typeface="Times New Roman" panose="02020603050405020304" pitchFamily="18" charset="0"/>
                <a:cs typeface="Times New Roman" panose="02020603050405020304" pitchFamily="18" charset="0"/>
              </a:rPr>
              <a:t>unintentional</a:t>
            </a:r>
            <a:r>
              <a:rPr lang="en-GB" sz="2400" b="1" dirty="0">
                <a:solidFill>
                  <a:schemeClr val="accent3">
                    <a:lumMod val="75000"/>
                  </a:schemeClr>
                </a:solidFill>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clues</a:t>
            </a:r>
            <a:r>
              <a:rPr lang="en-GB" sz="2400" b="1" i="0" dirty="0">
                <a:latin typeface="Times New Roman" panose="02020603050405020304" pitchFamily="18" charset="0"/>
                <a:cs typeface="Times New Roman" panose="02020603050405020304" pitchFamily="18" charset="0"/>
              </a:rPr>
              <a:t>: </a:t>
            </a:r>
          </a:p>
          <a:p>
            <a:pPr lvl="0" algn="just"/>
            <a:r>
              <a:rPr lang="en-US" sz="2400" b="0" i="0" dirty="0">
                <a:latin typeface="Times New Roman" panose="02020603050405020304" pitchFamily="18" charset="0"/>
                <a:cs typeface="Times New Roman" panose="02020603050405020304" pitchFamily="18" charset="0"/>
              </a:rPr>
              <a:t>Avoid the use of specific determiners</a:t>
            </a:r>
            <a:r>
              <a:rPr lang="ar-SA" sz="2400" b="0" i="0" dirty="0">
                <a:latin typeface="Times New Roman" panose="02020603050405020304" pitchFamily="18" charset="0"/>
                <a:cs typeface="Times New Roman" panose="02020603050405020304" pitchFamily="18" charset="0"/>
              </a:rPr>
              <a:t> </a:t>
            </a:r>
            <a:r>
              <a:rPr lang="en-GB" sz="2400" b="0" i="0" dirty="0">
                <a:latin typeface="Times New Roman" panose="02020603050405020304" pitchFamily="18" charset="0"/>
                <a:cs typeface="Times New Roman" panose="02020603050405020304" pitchFamily="18" charset="0"/>
              </a:rPr>
              <a:t>like "usually," "sometimes," or "often," which might guide students to the correct response.</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i="0" dirty="0">
                <a:latin typeface="Times New Roman" panose="02020603050405020304" pitchFamily="18" charset="0"/>
                <a:cs typeface="Times New Roman" panose="02020603050405020304" pitchFamily="18" charset="0"/>
              </a:rPr>
              <a:t>"Nurses typically monitor vital signs every four hours." (T)</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1" i="0" dirty="0">
                <a:latin typeface="Times New Roman" panose="02020603050405020304" pitchFamily="18" charset="0"/>
                <a:cs typeface="Times New Roman" panose="02020603050405020304" pitchFamily="18" charset="0"/>
              </a:rPr>
              <a:t>4-Minimize Absolute Terms</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Steer clear of </a:t>
            </a:r>
            <a:r>
              <a:rPr lang="en-GB" sz="2400" b="0" i="0" dirty="0">
                <a:solidFill>
                  <a:srgbClr val="FF0000"/>
                </a:solidFill>
                <a:latin typeface="Times New Roman" panose="02020603050405020304" pitchFamily="18" charset="0"/>
                <a:cs typeface="Times New Roman" panose="02020603050405020304" pitchFamily="18" charset="0"/>
              </a:rPr>
              <a:t>absolute terms </a:t>
            </a:r>
            <a:r>
              <a:rPr lang="en-GB" sz="2400" b="0" i="0" dirty="0">
                <a:latin typeface="Times New Roman" panose="02020603050405020304" pitchFamily="18" charset="0"/>
                <a:cs typeface="Times New Roman" panose="02020603050405020304" pitchFamily="18" charset="0"/>
              </a:rPr>
              <a:t>like "never," "always," "all," and "none," as they often guide students to false response.</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i="0" dirty="0">
                <a:latin typeface="Times New Roman" panose="02020603050405020304" pitchFamily="18" charset="0"/>
                <a:cs typeface="Times New Roman" panose="02020603050405020304" pitchFamily="18" charset="0"/>
              </a:rPr>
              <a:t>"Nurses never perform sterile procedures without proper training." (F)</a:t>
            </a:r>
            <a:endParaRPr lang="x-none" sz="2400" dirty="0">
              <a:latin typeface="Times New Roman" panose="02020603050405020304" pitchFamily="18" charset="0"/>
              <a:cs typeface="Times New Roman" panose="02020603050405020304" pitchFamily="18" charset="0"/>
            </a:endParaRPr>
          </a:p>
          <a:p>
            <a:pPr marL="0" indent="0">
              <a:buNone/>
            </a:pPr>
            <a:endParaRPr lang="x-none"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31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CA972-F9ED-9EA5-E9F0-8AA8C25AE691}"/>
              </a:ext>
            </a:extLst>
          </p:cNvPr>
          <p:cNvSpPr>
            <a:spLocks noGrp="1"/>
          </p:cNvSpPr>
          <p:nvPr>
            <p:ph type="title"/>
          </p:nvPr>
        </p:nvSpPr>
        <p:spPr>
          <a:xfrm>
            <a:off x="623392" y="404664"/>
            <a:ext cx="9288009" cy="1081087"/>
          </a:xfrm>
        </p:spPr>
        <p:txBody>
          <a:bodyPr/>
          <a:lstStyle/>
          <a:p>
            <a:pPr algn="ctr"/>
            <a:r>
              <a:rPr lang="en-GB" sz="3600" b="1" i="0" dirty="0">
                <a:solidFill>
                  <a:srgbClr val="00499F"/>
                </a:solidFill>
                <a:latin typeface="Times New Roman" panose="02020603050405020304" pitchFamily="18" charset="0"/>
                <a:cs typeface="Times New Roman" panose="02020603050405020304" pitchFamily="18" charset="0"/>
              </a:rPr>
              <a:t>Principles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 cont.,</a:t>
            </a:r>
            <a:endParaRPr lang="en-US" sz="3600" b="1" dirty="0">
              <a:solidFill>
                <a:srgbClr val="00499F"/>
              </a:solidFill>
            </a:endParaRPr>
          </a:p>
        </p:txBody>
      </p:sp>
      <p:sp>
        <p:nvSpPr>
          <p:cNvPr id="3" name="Content Placeholder 2">
            <a:extLst>
              <a:ext uri="{FF2B5EF4-FFF2-40B4-BE49-F238E27FC236}">
                <a16:creationId xmlns:a16="http://schemas.microsoft.com/office/drawing/2014/main" xmlns="" id="{BEC86808-E639-373D-BD3D-C7B5FEF72707}"/>
              </a:ext>
            </a:extLst>
          </p:cNvPr>
          <p:cNvSpPr>
            <a:spLocks noGrp="1"/>
          </p:cNvSpPr>
          <p:nvPr>
            <p:ph idx="1"/>
          </p:nvPr>
        </p:nvSpPr>
        <p:spPr>
          <a:xfrm>
            <a:off x="708168" y="1485751"/>
            <a:ext cx="10775663" cy="3887465"/>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5-Avoid Ambiguity</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Choose precise terminology and avoid terms indicating an infinite degree or amount.</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i="0" dirty="0">
                <a:latin typeface="Times New Roman" panose="02020603050405020304" pitchFamily="18" charset="0"/>
                <a:cs typeface="Times New Roman" panose="02020603050405020304" pitchFamily="18" charset="0"/>
              </a:rPr>
              <a:t>A significant number of patients require post-operative pain management. </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1" i="0" dirty="0">
                <a:latin typeface="Times New Roman" panose="02020603050405020304" pitchFamily="18" charset="0"/>
                <a:cs typeface="Times New Roman" panose="02020603050405020304" pitchFamily="18" charset="0"/>
              </a:rPr>
              <a:t>6-One Idea per Item</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Each T-F item should focus on testing a single idea, avoiding multiple concepts in a single item.</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i="0" dirty="0">
                <a:latin typeface="Times New Roman" panose="02020603050405020304" pitchFamily="18" charset="0"/>
                <a:cs typeface="Times New Roman" panose="02020603050405020304" pitchFamily="18" charset="0"/>
              </a:rPr>
              <a:t>Hand hygiene is a fundamental practice for infection prevention. (T)</a:t>
            </a:r>
            <a:endParaRPr lang="x-none"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36760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2CC04-A45F-4F16-BD27-056A00FAEBD2}"/>
              </a:ext>
            </a:extLst>
          </p:cNvPr>
          <p:cNvSpPr>
            <a:spLocks noGrp="1"/>
          </p:cNvSpPr>
          <p:nvPr>
            <p:ph type="title"/>
          </p:nvPr>
        </p:nvSpPr>
        <p:spPr/>
        <p:txBody>
          <a:bodyPr/>
          <a:lstStyle/>
          <a:p>
            <a:r>
              <a:rPr lang="en-GB" sz="3600" b="1" i="0" dirty="0">
                <a:solidFill>
                  <a:srgbClr val="00499F"/>
                </a:solidFill>
                <a:latin typeface="Times New Roman" panose="02020603050405020304" pitchFamily="18" charset="0"/>
                <a:cs typeface="Times New Roman" panose="02020603050405020304" pitchFamily="18" charset="0"/>
              </a:rPr>
              <a:t>Principles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 cont.,</a:t>
            </a:r>
          </a:p>
        </p:txBody>
      </p:sp>
      <p:sp>
        <p:nvSpPr>
          <p:cNvPr id="3" name="Content Placeholder 2">
            <a:extLst>
              <a:ext uri="{FF2B5EF4-FFF2-40B4-BE49-F238E27FC236}">
                <a16:creationId xmlns:a16="http://schemas.microsoft.com/office/drawing/2014/main" xmlns="" id="{E4D6F974-524F-CB1E-9E50-82205EEA6F94}"/>
              </a:ext>
            </a:extLst>
          </p:cNvPr>
          <p:cNvSpPr>
            <a:spLocks noGrp="1"/>
          </p:cNvSpPr>
          <p:nvPr>
            <p:ph idx="1"/>
          </p:nvPr>
        </p:nvSpPr>
        <p:spPr>
          <a:xfrm>
            <a:off x="767409" y="1340768"/>
            <a:ext cx="10428911" cy="4679950"/>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7-Precise Wording</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solidFill>
                  <a:srgbClr val="FF0000"/>
                </a:solidFill>
                <a:latin typeface="Times New Roman" panose="02020603050405020304" pitchFamily="18" charset="0"/>
                <a:cs typeface="Times New Roman" panose="02020603050405020304" pitchFamily="18" charset="0"/>
              </a:rPr>
              <a:t>Use clear and concise </a:t>
            </a:r>
            <a:r>
              <a:rPr lang="en-GB" sz="2400" b="0" i="0" dirty="0">
                <a:latin typeface="Times New Roman" panose="02020603050405020304" pitchFamily="18" charset="0"/>
                <a:cs typeface="Times New Roman" panose="02020603050405020304" pitchFamily="18" charset="0"/>
              </a:rPr>
              <a:t>wording in your items. Lengthy statements with multiple qualifiers can hinder students' comprehension.</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r>
              <a:rPr lang="en-GB" sz="2400" b="0" i="0" dirty="0">
                <a:latin typeface="Times New Roman" panose="02020603050405020304" pitchFamily="18" charset="0"/>
                <a:cs typeface="Times New Roman" panose="02020603050405020304" pitchFamily="18" charset="0"/>
              </a:rPr>
              <a:t>"The administration of medications always follows the 'five rights' protocol." (T)</a:t>
            </a:r>
          </a:p>
          <a:p>
            <a:pPr marL="0" indent="0" algn="just">
              <a:buNone/>
            </a:pPr>
            <a:r>
              <a:rPr lang="en-GB" sz="2400" b="1" i="0" dirty="0">
                <a:latin typeface="Times New Roman" panose="02020603050405020304" pitchFamily="18" charset="0"/>
                <a:cs typeface="Times New Roman" panose="02020603050405020304" pitchFamily="18" charset="0"/>
              </a:rPr>
              <a:t>8-Avoid Negatives</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solidFill>
                  <a:srgbClr val="C61701"/>
                </a:solidFill>
                <a:latin typeface="Times New Roman" panose="02020603050405020304" pitchFamily="18" charset="0"/>
                <a:cs typeface="Times New Roman" panose="02020603050405020304" pitchFamily="18" charset="0"/>
              </a:rPr>
              <a:t>Minimize the use of negatives and double negatives, </a:t>
            </a:r>
            <a:r>
              <a:rPr lang="en-GB" sz="2400" b="0" i="0" dirty="0">
                <a:latin typeface="Times New Roman" panose="02020603050405020304" pitchFamily="18" charset="0"/>
                <a:cs typeface="Times New Roman" panose="02020603050405020304" pitchFamily="18" charset="0"/>
              </a:rPr>
              <a:t>as they can be confusing. </a:t>
            </a:r>
            <a:r>
              <a:rPr lang="ar-SA"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1"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a:t>
            </a:r>
            <a:r>
              <a:rPr lang="en-US" sz="240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 </a:t>
            </a:r>
            <a:r>
              <a:rPr lang="en-GB" sz="2400" b="0" i="0" dirty="0">
                <a:latin typeface="Times New Roman" panose="02020603050405020304" pitchFamily="18" charset="0"/>
                <a:cs typeface="Times New Roman" panose="02020603050405020304" pitchFamily="18" charset="0"/>
              </a:rPr>
              <a:t>"Intravenous (IV) medications should never be administered without a physician's order." (F)</a:t>
            </a:r>
            <a:endParaRPr lang="x-none" sz="2400" dirty="0">
              <a:latin typeface="Times New Roman" panose="02020603050405020304" pitchFamily="18" charset="0"/>
              <a:cs typeface="Times New Roman" panose="02020603050405020304" pitchFamily="18" charset="0"/>
            </a:endParaRPr>
          </a:p>
          <a:p>
            <a:pPr marL="0" lvl="0" indent="0" algn="just">
              <a:buNone/>
            </a:pPr>
            <a:endParaRPr lang="x-none"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651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D4A5D-79B2-42ED-4386-559769C6FD44}"/>
              </a:ext>
            </a:extLst>
          </p:cNvPr>
          <p:cNvSpPr>
            <a:spLocks noGrp="1"/>
          </p:cNvSpPr>
          <p:nvPr>
            <p:ph type="title"/>
          </p:nvPr>
        </p:nvSpPr>
        <p:spPr/>
        <p:txBody>
          <a:bodyPr/>
          <a:lstStyle/>
          <a:p>
            <a:r>
              <a:rPr lang="en-GB" sz="3600" b="1" i="0" dirty="0">
                <a:solidFill>
                  <a:srgbClr val="00499F"/>
                </a:solidFill>
                <a:latin typeface="Times New Roman" panose="02020603050405020304" pitchFamily="18" charset="0"/>
                <a:cs typeface="Times New Roman" panose="02020603050405020304" pitchFamily="18" charset="0"/>
              </a:rPr>
              <a:t>Principles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 cont.,</a:t>
            </a:r>
            <a:endParaRPr lang="en-US" sz="3600" b="1" dirty="0">
              <a:solidFill>
                <a:srgbClr val="00499F"/>
              </a:solidFill>
            </a:endParaRPr>
          </a:p>
        </p:txBody>
      </p:sp>
      <p:sp>
        <p:nvSpPr>
          <p:cNvPr id="3" name="Content Placeholder 2">
            <a:extLst>
              <a:ext uri="{FF2B5EF4-FFF2-40B4-BE49-F238E27FC236}">
                <a16:creationId xmlns:a16="http://schemas.microsoft.com/office/drawing/2014/main" xmlns="" id="{54A0C93B-8513-EA51-C636-DF75ABC0332F}"/>
              </a:ext>
            </a:extLst>
          </p:cNvPr>
          <p:cNvSpPr>
            <a:spLocks noGrp="1"/>
          </p:cNvSpPr>
          <p:nvPr>
            <p:ph idx="1"/>
          </p:nvPr>
        </p:nvSpPr>
        <p:spPr/>
        <p:txBody>
          <a:bodyPr/>
          <a:lstStyle/>
          <a:p>
            <a:pPr marL="0" indent="0" algn="just">
              <a:buNone/>
            </a:pPr>
            <a:r>
              <a:rPr lang="en-GB" sz="2400" b="1" dirty="0">
                <a:latin typeface="Times New Roman" panose="02020603050405020304" pitchFamily="18" charset="0"/>
                <a:cs typeface="Times New Roman" panose="02020603050405020304" pitchFamily="18" charset="0"/>
              </a:rPr>
              <a:t>9-Balance </a:t>
            </a:r>
            <a:r>
              <a:rPr lang="en-GB" sz="2400" b="1" dirty="0">
                <a:solidFill>
                  <a:sysClr val="windowText" lastClr="000000"/>
                </a:solidFill>
                <a:latin typeface="Times New Roman" panose="02020603050405020304" pitchFamily="18" charset="0"/>
                <a:cs typeface="Times New Roman" panose="02020603050405020304" pitchFamily="18" charset="0"/>
              </a:rPr>
              <a:t>True</a:t>
            </a:r>
            <a:r>
              <a:rPr lang="en-GB" sz="2400" b="1" dirty="0">
                <a:latin typeface="Times New Roman" panose="02020603050405020304" pitchFamily="18" charset="0"/>
                <a:cs typeface="Times New Roman" panose="02020603050405020304" pitchFamily="18" charset="0"/>
              </a:rPr>
              <a:t> and False Items: </a:t>
            </a:r>
            <a:endParaRPr lang="x-none" sz="2400" b="1" dirty="0">
              <a:latin typeface="Times New Roman" panose="02020603050405020304" pitchFamily="18" charset="0"/>
              <a:cs typeface="Times New Roman" panose="02020603050405020304" pitchFamily="18" charset="0"/>
            </a:endParaRPr>
          </a:p>
          <a:p>
            <a:pPr lvl="0" algn="just"/>
            <a:r>
              <a:rPr lang="en-GB" sz="2400" b="0" dirty="0">
                <a:latin typeface="Times New Roman" panose="02020603050405020304" pitchFamily="18" charset="0"/>
                <a:cs typeface="Times New Roman" panose="02020603050405020304" pitchFamily="18" charset="0"/>
              </a:rPr>
              <a:t>Aim for an equal or nearly equal number of true and false items. </a:t>
            </a:r>
            <a:endParaRPr lang="x-none" sz="2400" b="0" dirty="0">
              <a:latin typeface="Times New Roman" panose="02020603050405020304" pitchFamily="18" charset="0"/>
              <a:cs typeface="Times New Roman" panose="02020603050405020304" pitchFamily="18" charset="0"/>
            </a:endParaRPr>
          </a:p>
          <a:p>
            <a:pPr lvl="0" algn="just"/>
            <a:r>
              <a:rPr lang="en-GB" sz="2400" b="0" dirty="0">
                <a:latin typeface="Times New Roman" panose="02020603050405020304" pitchFamily="18" charset="0"/>
                <a:cs typeface="Times New Roman" panose="02020603050405020304" pitchFamily="18" charset="0"/>
              </a:rPr>
              <a:t>Some experts suggest slightly more false items for better differentiation between students.</a:t>
            </a:r>
            <a:endParaRPr lang="x-none" sz="2400" b="0" dirty="0">
              <a:latin typeface="Times New Roman" panose="02020603050405020304" pitchFamily="18" charset="0"/>
              <a:cs typeface="Times New Roman" panose="02020603050405020304" pitchFamily="18" charset="0"/>
            </a:endParaRPr>
          </a:p>
          <a:p>
            <a:pPr marL="0" indent="0" algn="just">
              <a:buNone/>
            </a:pPr>
            <a:r>
              <a:rPr lang="en-GB" sz="2400" b="1" dirty="0">
                <a:latin typeface="Times New Roman" panose="02020603050405020304" pitchFamily="18" charset="0"/>
                <a:cs typeface="Times New Roman" panose="02020603050405020304" pitchFamily="18" charset="0"/>
              </a:rPr>
              <a:t>10-Randomize Order: </a:t>
            </a:r>
            <a:endParaRPr lang="x-none" sz="2400" b="1"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Ensure that T-F items are not presented in a predictable pattern to maintain fairness and prevent guessing.</a:t>
            </a:r>
            <a:endParaRPr lang="x-none"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5932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93443-C221-2FCE-4DA3-B91257F2C710}"/>
              </a:ext>
            </a:extLst>
          </p:cNvPr>
          <p:cNvSpPr>
            <a:spLocks noGrp="1"/>
          </p:cNvSpPr>
          <p:nvPr>
            <p:ph type="title"/>
          </p:nvPr>
        </p:nvSpPr>
        <p:spPr>
          <a:xfrm>
            <a:off x="767408" y="331789"/>
            <a:ext cx="10800177" cy="360907"/>
          </a:xfrm>
        </p:spPr>
        <p:txBody>
          <a:bodyPr/>
          <a:lstStyle/>
          <a:p>
            <a:r>
              <a:rPr lang="en-GB" sz="4000" b="1" dirty="0">
                <a:solidFill>
                  <a:srgbClr val="00499F"/>
                </a:solidFill>
                <a:latin typeface="Times New Roman" panose="02020603050405020304" pitchFamily="18" charset="0"/>
                <a:cs typeface="Times New Roman" panose="02020603050405020304" pitchFamily="18" charset="0"/>
              </a:rPr>
              <a:t>Objective </a:t>
            </a:r>
          </a:p>
        </p:txBody>
      </p:sp>
      <p:sp>
        <p:nvSpPr>
          <p:cNvPr id="3" name="Content Placeholder 2">
            <a:extLst>
              <a:ext uri="{FF2B5EF4-FFF2-40B4-BE49-F238E27FC236}">
                <a16:creationId xmlns:a16="http://schemas.microsoft.com/office/drawing/2014/main" xmlns="" id="{AF390B7C-457F-D351-1E35-6BE689597E72}"/>
              </a:ext>
            </a:extLst>
          </p:cNvPr>
          <p:cNvSpPr>
            <a:spLocks noGrp="1"/>
          </p:cNvSpPr>
          <p:nvPr>
            <p:ph idx="1"/>
          </p:nvPr>
        </p:nvSpPr>
        <p:spPr>
          <a:xfrm>
            <a:off x="623392" y="944724"/>
            <a:ext cx="10800177" cy="4572508"/>
          </a:xfrm>
        </p:spPr>
        <p:txBody>
          <a:bodyPr/>
          <a:lstStyle/>
          <a:p>
            <a:pPr marL="0" indent="0" algn="just">
              <a:buNone/>
            </a:pPr>
            <a:r>
              <a:rPr lang="en-GB" sz="2800" b="1" dirty="0">
                <a:latin typeface="Times New Roman" panose="02020603050405020304" pitchFamily="18" charset="0"/>
                <a:cs typeface="Times New Roman" panose="02020603050405020304" pitchFamily="18" charset="0"/>
              </a:rPr>
              <a:t>At the end of the discussion, every candidate will be able to:</a:t>
            </a:r>
            <a:endParaRPr lang="en-GB" sz="2800" dirty="0">
              <a:latin typeface="Times New Roman" panose="02020603050405020304" pitchFamily="18" charset="0"/>
              <a:cs typeface="Times New Roman" panose="02020603050405020304" pitchFamily="18" charset="0"/>
            </a:endParaRPr>
          </a:p>
          <a:p>
            <a:pPr marL="457200" lvl="0" indent="-457200" algn="just" eaLnBrk="0" hangingPunct="0">
              <a:lnSpc>
                <a:spcPct val="150000"/>
              </a:lnSpc>
              <a:spcBef>
                <a:spcPct val="0"/>
              </a:spcBef>
              <a:buFont typeface="Wingdings" panose="05000000000000000000" pitchFamily="2" charset="2"/>
              <a:buChar char="v"/>
            </a:pPr>
            <a:r>
              <a:rPr lang="en-US" altLang="en-US" sz="2400" kern="1200" dirty="0">
                <a:solidFill>
                  <a:prstClr val="black"/>
                </a:solidFill>
                <a:latin typeface="Times New Roman" panose="02020603050405020304" pitchFamily="18" charset="0"/>
                <a:cs typeface="Times New Roman" panose="02020603050405020304" pitchFamily="18" charset="0"/>
              </a:rPr>
              <a:t>Critically analyze the role of true-false items in educational assessments.</a:t>
            </a:r>
          </a:p>
          <a:p>
            <a:pPr marL="457200" lvl="0" indent="-457200" algn="just" eaLnBrk="0" hangingPunct="0">
              <a:lnSpc>
                <a:spcPct val="150000"/>
              </a:lnSpc>
              <a:spcBef>
                <a:spcPct val="0"/>
              </a:spcBef>
              <a:buFont typeface="Wingdings" panose="05000000000000000000" pitchFamily="2" charset="2"/>
              <a:buChar char="v"/>
            </a:pPr>
            <a:r>
              <a:rPr lang="en-US" altLang="en-US" sz="2400" kern="1200" dirty="0">
                <a:solidFill>
                  <a:prstClr val="black"/>
                </a:solidFill>
                <a:latin typeface="Times New Roman" panose="02020603050405020304" pitchFamily="18" charset="0"/>
                <a:cs typeface="Times New Roman" panose="02020603050405020304" pitchFamily="18" charset="0"/>
              </a:rPr>
              <a:t>Evaluate the effectiveness of true-false items in assessing specific knowledge and propose improvements for higher education.</a:t>
            </a:r>
          </a:p>
          <a:p>
            <a:pPr marL="457200" lvl="0" indent="-457200" algn="just" eaLnBrk="0" hangingPunct="0">
              <a:lnSpc>
                <a:spcPct val="150000"/>
              </a:lnSpc>
              <a:spcBef>
                <a:spcPct val="0"/>
              </a:spcBef>
              <a:buFont typeface="Wingdings" panose="05000000000000000000" pitchFamily="2" charset="2"/>
              <a:buChar char="v"/>
            </a:pPr>
            <a:r>
              <a:rPr lang="en-US" altLang="en-US" sz="2400" kern="1200" dirty="0">
                <a:solidFill>
                  <a:prstClr val="black"/>
                </a:solidFill>
                <a:latin typeface="Times New Roman" panose="02020603050405020304" pitchFamily="18" charset="0"/>
                <a:cs typeface="Times New Roman" panose="02020603050405020304" pitchFamily="18" charset="0"/>
              </a:rPr>
              <a:t>Assess the impact of true-false items on test validity and reliability in high-stakes contexts.</a:t>
            </a:r>
          </a:p>
          <a:p>
            <a:pPr marL="457200" lvl="0" indent="-457200" algn="just" eaLnBrk="0" hangingPunct="0">
              <a:lnSpc>
                <a:spcPct val="150000"/>
              </a:lnSpc>
              <a:spcBef>
                <a:spcPct val="0"/>
              </a:spcBef>
              <a:buFont typeface="Wingdings" panose="05000000000000000000" pitchFamily="2" charset="2"/>
              <a:buChar char="v"/>
            </a:pPr>
            <a:r>
              <a:rPr lang="en-US" altLang="en-US" sz="2400" kern="1200" dirty="0">
                <a:solidFill>
                  <a:prstClr val="black"/>
                </a:solidFill>
                <a:latin typeface="Times New Roman" panose="02020603050405020304" pitchFamily="18" charset="0"/>
                <a:cs typeface="Times New Roman" panose="02020603050405020304" pitchFamily="18" charset="0"/>
              </a:rPr>
              <a:t>Develop strategies to address limitations of true-false items and enhance content validity</a:t>
            </a:r>
            <a:endParaRPr lang="en-GB" sz="2400" dirty="0"/>
          </a:p>
        </p:txBody>
      </p:sp>
    </p:spTree>
    <p:extLst>
      <p:ext uri="{BB962C8B-B14F-4D97-AF65-F5344CB8AC3E}">
        <p14:creationId xmlns:p14="http://schemas.microsoft.com/office/powerpoint/2010/main" val="409700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DB91D-9E84-3A98-2768-47BEB8B6DEE3}"/>
              </a:ext>
            </a:extLst>
          </p:cNvPr>
          <p:cNvSpPr>
            <a:spLocks noGrp="1"/>
          </p:cNvSpPr>
          <p:nvPr>
            <p:ph type="title"/>
          </p:nvPr>
        </p:nvSpPr>
        <p:spPr/>
        <p:txBody>
          <a:bodyPr/>
          <a:lstStyle/>
          <a:p>
            <a:r>
              <a:rPr lang="en-GB" sz="3600" b="1" i="0" dirty="0">
                <a:solidFill>
                  <a:srgbClr val="00499F"/>
                </a:solidFill>
                <a:latin typeface="Times New Roman" panose="02020603050405020304" pitchFamily="18" charset="0"/>
                <a:cs typeface="Times New Roman" panose="02020603050405020304" pitchFamily="18" charset="0"/>
              </a:rPr>
              <a:t>Principles for </a:t>
            </a:r>
            <a:r>
              <a:rPr lang="en-US" sz="3600" b="1" dirty="0">
                <a:solidFill>
                  <a:srgbClr val="00499F"/>
                </a:solidFill>
                <a:latin typeface="Times New Roman" panose="02020603050405020304" pitchFamily="18" charset="0"/>
                <a:cs typeface="Times New Roman" panose="02020603050405020304" pitchFamily="18" charset="0"/>
              </a:rPr>
              <a:t>Writing True–False Items cont.,</a:t>
            </a:r>
            <a:endParaRPr lang="en-US" sz="3600" b="1" dirty="0"/>
          </a:p>
        </p:txBody>
      </p:sp>
      <p:sp>
        <p:nvSpPr>
          <p:cNvPr id="3" name="Content Placeholder 2">
            <a:extLst>
              <a:ext uri="{FF2B5EF4-FFF2-40B4-BE49-F238E27FC236}">
                <a16:creationId xmlns:a16="http://schemas.microsoft.com/office/drawing/2014/main" xmlns="" id="{2B83FDD0-C3C7-D209-43A4-8D0BCB76A0F4}"/>
              </a:ext>
            </a:extLst>
          </p:cNvPr>
          <p:cNvSpPr>
            <a:spLocks noGrp="1"/>
          </p:cNvSpPr>
          <p:nvPr>
            <p:ph idx="1"/>
          </p:nvPr>
        </p:nvSpPr>
        <p:spPr>
          <a:xfrm>
            <a:off x="767408" y="1408580"/>
            <a:ext cx="10513168" cy="3676604"/>
          </a:xfrm>
        </p:spPr>
        <p:txBody>
          <a:bodyPr/>
          <a:lstStyle/>
          <a:p>
            <a:pPr marL="0" indent="0" algn="just">
              <a:buNone/>
            </a:pPr>
            <a:r>
              <a:rPr lang="en-GB" sz="2400" b="1" dirty="0">
                <a:latin typeface="Times New Roman" panose="02020603050405020304" pitchFamily="18" charset="0"/>
                <a:cs typeface="Times New Roman" panose="02020603050405020304" pitchFamily="18" charset="0"/>
              </a:rPr>
              <a:t>11-Define Scoring in Advance:</a:t>
            </a:r>
            <a:endParaRPr lang="x-none" sz="2400" dirty="0">
              <a:latin typeface="Times New Roman" panose="02020603050405020304" pitchFamily="18" charset="0"/>
              <a:cs typeface="Times New Roman" panose="02020603050405020304" pitchFamily="18" charset="0"/>
            </a:endParaRPr>
          </a:p>
          <a:p>
            <a:pPr lvl="0" algn="just">
              <a:lnSpc>
                <a:spcPct val="150000"/>
              </a:lnSpc>
            </a:pPr>
            <a:r>
              <a:rPr lang="en-GB" sz="2400" dirty="0">
                <a:latin typeface="Times New Roman" panose="02020603050405020304" pitchFamily="18" charset="0"/>
                <a:cs typeface="Times New Roman" panose="02020603050405020304" pitchFamily="18" charset="0"/>
              </a:rPr>
              <a:t>In some variations of true–false items, students correct false statements; for this type, the teacher should award 2 points, 1 for identifying the statement as false and 1 for correcting it. </a:t>
            </a:r>
            <a:endParaRPr lang="x-none" sz="2400" dirty="0">
              <a:latin typeface="Times New Roman" panose="02020603050405020304" pitchFamily="18" charset="0"/>
              <a:cs typeface="Times New Roman" panose="02020603050405020304" pitchFamily="18" charset="0"/>
            </a:endParaRPr>
          </a:p>
          <a:p>
            <a:pPr lvl="0" algn="just">
              <a:lnSpc>
                <a:spcPct val="150000"/>
              </a:lnSpc>
            </a:pPr>
            <a:r>
              <a:rPr lang="en-GB" sz="2400" dirty="0">
                <a:latin typeface="Times New Roman" panose="02020603050405020304" pitchFamily="18" charset="0"/>
                <a:cs typeface="Times New Roman" panose="02020603050405020304" pitchFamily="18" charset="0"/>
              </a:rPr>
              <a:t>With items of this type, the teacher should not reveal the point value of each item because this would cue students that 2-point items are false.</a:t>
            </a:r>
            <a:endParaRPr lang="x-none"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950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11BBE-A3F6-9E17-D849-A02F5035B8F9}"/>
              </a:ext>
            </a:extLst>
          </p:cNvPr>
          <p:cNvSpPr>
            <a:spLocks noGrp="1"/>
          </p:cNvSpPr>
          <p:nvPr>
            <p:ph type="title"/>
          </p:nvPr>
        </p:nvSpPr>
        <p:spPr/>
        <p:txBody>
          <a:bodyPr/>
          <a:lstStyle/>
          <a:p>
            <a:r>
              <a:rPr lang="en-US" b="1" dirty="0">
                <a:solidFill>
                  <a:srgbClr val="00499F"/>
                </a:solidFill>
                <a:latin typeface="Times New Roman" panose="02020603050405020304" pitchFamily="18" charset="0"/>
                <a:cs typeface="Times New Roman" panose="02020603050405020304" pitchFamily="18" charset="0"/>
              </a:rPr>
              <a:t>True-false items </a:t>
            </a:r>
          </a:p>
        </p:txBody>
      </p:sp>
      <p:graphicFrame>
        <p:nvGraphicFramePr>
          <p:cNvPr id="4" name="عنصر نائب للمحتوى 3">
            <a:extLst>
              <a:ext uri="{FF2B5EF4-FFF2-40B4-BE49-F238E27FC236}">
                <a16:creationId xmlns:a16="http://schemas.microsoft.com/office/drawing/2014/main" xmlns="" id="{28E81DD5-ABC9-49D2-2574-2B6B6BB2D9B3}"/>
              </a:ext>
            </a:extLst>
          </p:cNvPr>
          <p:cNvGraphicFramePr>
            <a:graphicFrameLocks noGrp="1"/>
          </p:cNvGraphicFramePr>
          <p:nvPr>
            <p:ph idx="1"/>
            <p:extLst>
              <p:ext uri="{D42A27DB-BD31-4B8C-83A1-F6EECF244321}">
                <p14:modId xmlns:p14="http://schemas.microsoft.com/office/powerpoint/2010/main" val="1284686434"/>
              </p:ext>
            </p:extLst>
          </p:nvPr>
        </p:nvGraphicFramePr>
        <p:xfrm>
          <a:off x="624412" y="1412876"/>
          <a:ext cx="10943168" cy="4364372"/>
        </p:xfrm>
        <a:graphic>
          <a:graphicData uri="http://schemas.openxmlformats.org/drawingml/2006/table">
            <a:tbl>
              <a:tblPr rtl="1" firstRow="1" bandRow="1">
                <a:tableStyleId>{5DA37D80-6434-44D0-A028-1B22A696006F}</a:tableStyleId>
              </a:tblPr>
              <a:tblGrid>
                <a:gridCol w="5471584">
                  <a:extLst>
                    <a:ext uri="{9D8B030D-6E8A-4147-A177-3AD203B41FA5}">
                      <a16:colId xmlns:a16="http://schemas.microsoft.com/office/drawing/2014/main" xmlns="" val="2309725450"/>
                    </a:ext>
                  </a:extLst>
                </a:gridCol>
                <a:gridCol w="5471584">
                  <a:extLst>
                    <a:ext uri="{9D8B030D-6E8A-4147-A177-3AD203B41FA5}">
                      <a16:colId xmlns:a16="http://schemas.microsoft.com/office/drawing/2014/main" xmlns="" val="1787748237"/>
                    </a:ext>
                  </a:extLst>
                </a:gridCol>
              </a:tblGrid>
              <a:tr h="953131">
                <a:tc>
                  <a:txBody>
                    <a:bodyPr/>
                    <a:lstStyle/>
                    <a:p>
                      <a:pPr algn="ctr" rtl="1"/>
                      <a:r>
                        <a:rPr lang="en-US" sz="2400" dirty="0" err="1">
                          <a:effectLst>
                            <a:glow rad="228600">
                              <a:schemeClr val="accent2">
                                <a:satMod val="175000"/>
                                <a:alpha val="40000"/>
                              </a:schemeClr>
                            </a:glow>
                          </a:effectLst>
                          <a:latin typeface="Times New Roman" panose="02020603050405020304" pitchFamily="18" charset="0"/>
                          <a:cs typeface="Times New Roman" panose="02020603050405020304" pitchFamily="18" charset="0"/>
                        </a:rPr>
                        <a:t>Disadvatage</a:t>
                      </a:r>
                      <a:endParaRPr lang="ar-SA" sz="2400" dirty="0">
                        <a:effectLst>
                          <a:glow rad="228600">
                            <a:schemeClr val="accent2">
                              <a:satMod val="175000"/>
                              <a:alpha val="40000"/>
                            </a:schemeClr>
                          </a:glow>
                        </a:effectLst>
                        <a:latin typeface="Times New Roman" panose="02020603050405020304" pitchFamily="18" charset="0"/>
                        <a:cs typeface="Times New Roman" panose="02020603050405020304" pitchFamily="18" charset="0"/>
                      </a:endParaRPr>
                    </a:p>
                  </a:txBody>
                  <a:tcPr/>
                </a:tc>
                <a:tc>
                  <a:txBody>
                    <a:bodyPr/>
                    <a:lstStyle/>
                    <a:p>
                      <a:pPr algn="ctr" rtl="1"/>
                      <a:r>
                        <a:rPr lang="en-US" sz="2400" dirty="0">
                          <a:effectLst>
                            <a:glow rad="228600">
                              <a:schemeClr val="accent2">
                                <a:satMod val="175000"/>
                                <a:alpha val="40000"/>
                              </a:schemeClr>
                            </a:glow>
                            <a:innerShdw blurRad="63500" dist="50800" dir="16200000">
                              <a:prstClr val="black">
                                <a:alpha val="50000"/>
                              </a:prstClr>
                            </a:innerShdw>
                          </a:effectLst>
                          <a:latin typeface="Times New Roman" panose="02020603050405020304" pitchFamily="18" charset="0"/>
                          <a:cs typeface="Times New Roman" panose="02020603050405020304" pitchFamily="18" charset="0"/>
                        </a:rPr>
                        <a:t>Advantage</a:t>
                      </a:r>
                      <a:endParaRPr lang="ar-SA" sz="2400" dirty="0">
                        <a:effectLst>
                          <a:glow rad="228600">
                            <a:schemeClr val="accent2">
                              <a:satMod val="175000"/>
                              <a:alpha val="40000"/>
                            </a:schemeClr>
                          </a:glow>
                          <a:innerShdw blurRad="63500" dist="50800" dir="16200000">
                            <a:prstClr val="black">
                              <a:alpha val="50000"/>
                            </a:prstClr>
                          </a:inn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68123875"/>
                  </a:ext>
                </a:extLst>
              </a:tr>
              <a:tr h="990279">
                <a:tc>
                  <a:txBody>
                    <a:bodyPr/>
                    <a:lstStyle/>
                    <a:p>
                      <a:pPr algn="l" rtl="1"/>
                      <a:r>
                        <a:rPr lang="en-US" sz="2400" dirty="0">
                          <a:latin typeface="Times New Roman" panose="02020603050405020304" pitchFamily="18" charset="0"/>
                          <a:cs typeface="Times New Roman" panose="02020603050405020304" pitchFamily="18" charset="0"/>
                        </a:rPr>
                        <a:t>Can’t integration more than one idea in a sentence</a:t>
                      </a:r>
                      <a:endParaRPr lang="ar-SA" sz="2400" dirty="0">
                        <a:latin typeface="Times New Roman" panose="02020603050405020304" pitchFamily="18" charset="0"/>
                        <a:cs typeface="Times New Roman" panose="02020603050405020304" pitchFamily="18" charset="0"/>
                      </a:endParaRPr>
                    </a:p>
                  </a:txBody>
                  <a:tcPr/>
                </a:tc>
                <a:tc>
                  <a:txBody>
                    <a:bodyPr/>
                    <a:lstStyle/>
                    <a:p>
                      <a:pPr algn="l" rtl="1"/>
                      <a:r>
                        <a:rPr lang="en-US" sz="2400" dirty="0">
                          <a:latin typeface="Times New Roman" panose="02020603050405020304" pitchFamily="18" charset="0"/>
                          <a:cs typeface="Times New Roman" panose="02020603050405020304" pitchFamily="18" charset="0"/>
                        </a:rPr>
                        <a:t>Easy to write and create question</a:t>
                      </a:r>
                      <a:endParaRPr lang="ar-SA"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58914806"/>
                  </a:ext>
                </a:extLst>
              </a:tr>
              <a:tr h="1512874">
                <a:tc>
                  <a:txBody>
                    <a:bodyPr/>
                    <a:lstStyle/>
                    <a:p>
                      <a:pPr algn="l" rtl="1"/>
                      <a:r>
                        <a:rPr lang="en-US" sz="2400" dirty="0">
                          <a:latin typeface="Times New Roman" panose="02020603050405020304" pitchFamily="18" charset="0"/>
                          <a:cs typeface="Times New Roman" panose="02020603050405020304" pitchFamily="18" charset="0"/>
                        </a:rPr>
                        <a:t>May be provide as an unfair judgment of learning and limited feedback due to guessing the answer (lack of actually evaluation)</a:t>
                      </a:r>
                      <a:endParaRPr lang="ar-SA" sz="2400" dirty="0">
                        <a:latin typeface="Times New Roman" panose="02020603050405020304" pitchFamily="18" charset="0"/>
                        <a:cs typeface="Times New Roman" panose="02020603050405020304" pitchFamily="18" charset="0"/>
                      </a:endParaRPr>
                    </a:p>
                  </a:txBody>
                  <a:tcPr/>
                </a:tc>
                <a:tc>
                  <a:txBody>
                    <a:bodyPr/>
                    <a:lstStyle/>
                    <a:p>
                      <a:pPr algn="l" rtl="1"/>
                      <a:r>
                        <a:rPr lang="en-US" sz="2400" dirty="0">
                          <a:latin typeface="Times New Roman" panose="02020603050405020304" pitchFamily="18" charset="0"/>
                          <a:cs typeface="Times New Roman" panose="02020603050405020304" pitchFamily="18" charset="0"/>
                        </a:rPr>
                        <a:t>Simple direct of knowledge and recall fact</a:t>
                      </a:r>
                      <a:endParaRPr lang="ar-SA"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39694936"/>
                  </a:ext>
                </a:extLst>
              </a:tr>
              <a:tr h="866482">
                <a:tc>
                  <a:txBody>
                    <a:bodyPr/>
                    <a:lstStyle/>
                    <a:p>
                      <a:pPr algn="l" rtl="1"/>
                      <a:r>
                        <a:rPr lang="en-US" sz="2400" dirty="0">
                          <a:latin typeface="Times New Roman" panose="02020603050405020304" pitchFamily="18" charset="0"/>
                          <a:cs typeface="Times New Roman" panose="02020603050405020304" pitchFamily="18" charset="0"/>
                        </a:rPr>
                        <a:t>It doesn't develop a student writing skills</a:t>
                      </a:r>
                      <a:endParaRPr lang="ar-SA" sz="2400" dirty="0">
                        <a:latin typeface="Times New Roman" panose="02020603050405020304" pitchFamily="18" charset="0"/>
                        <a:cs typeface="Times New Roman" panose="02020603050405020304" pitchFamily="18" charset="0"/>
                      </a:endParaRPr>
                    </a:p>
                  </a:txBody>
                  <a:tcPr/>
                </a:tc>
                <a:tc>
                  <a:txBody>
                    <a:bodyPr/>
                    <a:lstStyle/>
                    <a:p>
                      <a:pPr algn="l" rtl="1"/>
                      <a:r>
                        <a:rPr lang="en-US" sz="2400" dirty="0">
                          <a:latin typeface="Times New Roman" panose="02020603050405020304" pitchFamily="18" charset="0"/>
                          <a:cs typeface="Times New Roman" panose="02020603050405020304" pitchFamily="18" charset="0"/>
                        </a:rPr>
                        <a:t>Large range of control can be tested</a:t>
                      </a:r>
                      <a:endParaRPr lang="ar-SA"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42471868"/>
                  </a:ext>
                </a:extLst>
              </a:tr>
            </a:tbl>
          </a:graphicData>
        </a:graphic>
      </p:graphicFrame>
    </p:spTree>
    <p:extLst>
      <p:ext uri="{BB962C8B-B14F-4D97-AF65-F5344CB8AC3E}">
        <p14:creationId xmlns:p14="http://schemas.microsoft.com/office/powerpoint/2010/main" val="264366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9917C-BF40-94E8-EC0A-0A8B74BCC7B4}"/>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xmlns="" id="{418E528E-9044-E2F4-6E1E-4898CEBEDEB1}"/>
              </a:ext>
            </a:extLst>
          </p:cNvPr>
          <p:cNvSpPr>
            <a:spLocks noGrp="1"/>
          </p:cNvSpPr>
          <p:nvPr>
            <p:ph idx="1"/>
          </p:nvPr>
        </p:nvSpPr>
        <p:spPr>
          <a:xfrm>
            <a:off x="803412" y="692696"/>
            <a:ext cx="10585177" cy="5184576"/>
          </a:xfrm>
        </p:spPr>
        <p:txBody>
          <a:bodyPr/>
          <a:lstStyle/>
          <a:p>
            <a:pPr marL="0" indent="0">
              <a:buNone/>
            </a:pPr>
            <a:r>
              <a:rPr lang="en-US" sz="2400" b="1" u="sng" dirty="0">
                <a:solidFill>
                  <a:srgbClr val="00499F"/>
                </a:solidFill>
                <a:latin typeface="Times New Roman" panose="02020603050405020304" pitchFamily="18" charset="0"/>
                <a:cs typeface="Times New Roman" panose="02020603050405020304" pitchFamily="18" charset="0"/>
              </a:rPr>
              <a:t>Critique For True-False Items</a:t>
            </a:r>
          </a:p>
          <a:p>
            <a:pPr marL="0" indent="0">
              <a:buNone/>
            </a:pPr>
            <a:endParaRPr lang="en-US" sz="2400" b="1" u="sng" dirty="0">
              <a:solidFill>
                <a:srgbClr val="0CC1E0"/>
              </a:solidFill>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Q1) Tuberculosis is not a noncommunicable disease.</a:t>
            </a:r>
          </a:p>
          <a:p>
            <a:pPr marL="514350" lvl="0" indent="-514350">
              <a:buFont typeface="+mj-lt"/>
              <a:buAutoNum type="alphaUcPeriod"/>
            </a:pPr>
            <a:r>
              <a:rPr lang="en-US" sz="2400" dirty="0">
                <a:solidFill>
                  <a:prstClr val="black"/>
                </a:solidFill>
                <a:latin typeface="Times New Roman" panose="02020603050405020304" pitchFamily="18" charset="0"/>
                <a:cs typeface="Times New Roman" panose="02020603050405020304" pitchFamily="18" charset="0"/>
              </a:rPr>
              <a:t>True      </a:t>
            </a:r>
          </a:p>
          <a:p>
            <a:pPr marL="514350" lvl="0" indent="-514350">
              <a:buFont typeface="+mj-lt"/>
              <a:buAutoNum type="alphaUcPeriod"/>
            </a:pPr>
            <a:r>
              <a:rPr lang="en-US" sz="2400" dirty="0">
                <a:solidFill>
                  <a:prstClr val="black"/>
                </a:solidFill>
                <a:latin typeface="Times New Roman" panose="02020603050405020304" pitchFamily="18" charset="0"/>
                <a:cs typeface="Times New Roman" panose="02020603050405020304" pitchFamily="18" charset="0"/>
              </a:rPr>
              <a:t>False</a:t>
            </a:r>
          </a:p>
          <a:p>
            <a:pPr marL="0" lvl="0" indent="0">
              <a:buNone/>
            </a:pPr>
            <a:r>
              <a:rPr lang="en-US" sz="2400" b="1" dirty="0">
                <a:solidFill>
                  <a:prstClr val="black"/>
                </a:solidFill>
                <a:latin typeface="Times New Roman" panose="02020603050405020304" pitchFamily="18" charset="0"/>
                <a:cs typeface="Times New Roman" panose="02020603050405020304" pitchFamily="18" charset="0"/>
              </a:rPr>
              <a:t>Q2) Tuberculosis is a communicable disease.  </a:t>
            </a:r>
          </a:p>
          <a:p>
            <a:pPr marL="514350" lvl="0" indent="-514350">
              <a:buFont typeface="+mj-lt"/>
              <a:buAutoNum type="alphaUcPeriod"/>
            </a:pPr>
            <a:r>
              <a:rPr lang="en-US" sz="2400" dirty="0">
                <a:solidFill>
                  <a:prstClr val="black"/>
                </a:solidFill>
                <a:latin typeface="Times New Roman" panose="02020603050405020304" pitchFamily="18" charset="0"/>
                <a:cs typeface="Times New Roman" panose="02020603050405020304" pitchFamily="18" charset="0"/>
              </a:rPr>
              <a:t>True      </a:t>
            </a:r>
          </a:p>
          <a:p>
            <a:pPr marL="514350" lvl="0" indent="-514350">
              <a:buFont typeface="+mj-lt"/>
              <a:buAutoNum type="alphaUcPeriod"/>
            </a:pPr>
            <a:r>
              <a:rPr lang="en-US" sz="2400" dirty="0">
                <a:solidFill>
                  <a:prstClr val="black"/>
                </a:solidFill>
                <a:latin typeface="Times New Roman" panose="02020603050405020304" pitchFamily="18" charset="0"/>
                <a:cs typeface="Times New Roman" panose="02020603050405020304" pitchFamily="18" charset="0"/>
              </a:rPr>
              <a:t>False</a:t>
            </a:r>
            <a:endParaRPr lang="en-US" sz="2400" b="1" dirty="0">
              <a:solidFill>
                <a:srgbClr val="FF0000"/>
              </a:solidFill>
              <a:latin typeface="Times New Roman" panose="02020603050405020304" pitchFamily="18" charset="0"/>
              <a:cs typeface="Times New Roman" panose="02020603050405020304" pitchFamily="18" charset="0"/>
            </a:endParaRPr>
          </a:p>
          <a:p>
            <a:pPr marL="514350" lvl="0" indent="-514350">
              <a:buFont typeface="+mj-lt"/>
              <a:buAutoNum type="alphaUcPeriod"/>
            </a:pPr>
            <a:endParaRPr lang="en-US" sz="24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400" dirty="0">
                <a:solidFill>
                  <a:srgbClr val="C61701"/>
                </a:solidFill>
                <a:latin typeface="Times New Roman" panose="02020603050405020304" pitchFamily="18" charset="0"/>
                <a:cs typeface="Times New Roman" panose="02020603050405020304" pitchFamily="18" charset="0"/>
              </a:rPr>
              <a:t>Which is the better question? Why is it better?</a:t>
            </a:r>
          </a:p>
          <a:p>
            <a:pPr marL="0" indent="0">
              <a:buNone/>
            </a:pPr>
            <a:r>
              <a:rPr lang="en-US" sz="2400" dirty="0">
                <a:solidFill>
                  <a:prstClr val="black"/>
                </a:solidFill>
                <a:latin typeface="Times New Roman" panose="02020603050405020304" pitchFamily="18" charset="0"/>
                <a:cs typeface="Times New Roman" pitchFamily="18" charset="0"/>
              </a:rPr>
              <a:t>Q2 is better. Q1 is confusing because of the double negative..</a:t>
            </a:r>
          </a:p>
          <a:p>
            <a:pPr marL="0" lvl="0" indent="0">
              <a:buNone/>
            </a:pPr>
            <a:endParaRPr lang="en-US" sz="2400" dirty="0">
              <a:solidFill>
                <a:prstClr val="black"/>
              </a:solidFill>
              <a:latin typeface="Times New Roman" panose="02020603050405020304" pitchFamily="18" charset="0"/>
              <a:cs typeface="Times New Roman" pitchFamily="18" charset="0"/>
            </a:endParaRPr>
          </a:p>
          <a:p>
            <a:pPr marL="0" indent="0">
              <a:buNone/>
            </a:pPr>
            <a:endParaRPr lang="en-GB" dirty="0"/>
          </a:p>
        </p:txBody>
      </p:sp>
    </p:spTree>
    <p:extLst>
      <p:ext uri="{BB962C8B-B14F-4D97-AF65-F5344CB8AC3E}">
        <p14:creationId xmlns:p14="http://schemas.microsoft.com/office/powerpoint/2010/main" val="105862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6C12D-7EF8-195E-6E08-7E73024A51AA}"/>
              </a:ext>
            </a:extLst>
          </p:cNvPr>
          <p:cNvSpPr>
            <a:spLocks noGrp="1"/>
          </p:cNvSpPr>
          <p:nvPr>
            <p:ph type="title"/>
          </p:nvPr>
        </p:nvSpPr>
        <p:spPr>
          <a:xfrm>
            <a:off x="911423" y="476672"/>
            <a:ext cx="9073009" cy="936204"/>
          </a:xfrm>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a:t>
            </a:r>
            <a:endParaRPr lang="en-US" dirty="0">
              <a:solidFill>
                <a:srgbClr val="00499F"/>
              </a:solidFill>
            </a:endParaRPr>
          </a:p>
        </p:txBody>
      </p:sp>
      <p:sp>
        <p:nvSpPr>
          <p:cNvPr id="3" name="Content Placeholder 2">
            <a:extLst>
              <a:ext uri="{FF2B5EF4-FFF2-40B4-BE49-F238E27FC236}">
                <a16:creationId xmlns:a16="http://schemas.microsoft.com/office/drawing/2014/main" xmlns="" id="{3F4A83BE-3865-8CF3-938F-5B7C6F593284}"/>
              </a:ext>
            </a:extLst>
          </p:cNvPr>
          <p:cNvSpPr>
            <a:spLocks noGrp="1"/>
          </p:cNvSpPr>
          <p:nvPr>
            <p:ph idx="1"/>
          </p:nvPr>
        </p:nvSpPr>
        <p:spPr>
          <a:xfrm>
            <a:off x="695400" y="1268760"/>
            <a:ext cx="10872185" cy="5327973"/>
          </a:xfrm>
        </p:spPr>
        <p:txBody>
          <a:bodyPr/>
          <a:lstStyle/>
          <a:p>
            <a:r>
              <a:rPr lang="en-GB" sz="2400" dirty="0">
                <a:latin typeface="Times New Roman" panose="02020603050405020304" pitchFamily="18" charset="0"/>
                <a:cs typeface="Times New Roman" panose="02020603050405020304" pitchFamily="18" charset="0"/>
              </a:rPr>
              <a:t>Nursing students at the graduate level often encounter advanced variations of true-false (T-F) items that challenge their understanding of nursing concepts. </a:t>
            </a:r>
            <a:endParaRPr lang="x-none" sz="24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xmlns="" id="{93FD9535-3FC8-6726-0CB4-BE76668F31C1}"/>
              </a:ext>
            </a:extLst>
          </p:cNvPr>
          <p:cNvPicPr>
            <a:picLocks noChangeAspect="1"/>
          </p:cNvPicPr>
          <p:nvPr/>
        </p:nvPicPr>
        <p:blipFill>
          <a:blip r:embed="rId2"/>
          <a:stretch>
            <a:fillRect/>
          </a:stretch>
        </p:blipFill>
        <p:spPr>
          <a:xfrm>
            <a:off x="911423" y="2491532"/>
            <a:ext cx="10585177" cy="3036071"/>
          </a:xfrm>
          <a:prstGeom prst="rect">
            <a:avLst/>
          </a:prstGeom>
          <a:ln>
            <a:solidFill>
              <a:schemeClr val="tx2"/>
            </a:solidFill>
          </a:ln>
        </p:spPr>
      </p:pic>
    </p:spTree>
    <p:extLst>
      <p:ext uri="{BB962C8B-B14F-4D97-AF65-F5344CB8AC3E}">
        <p14:creationId xmlns:p14="http://schemas.microsoft.com/office/powerpoint/2010/main" val="259683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369C3-BA7F-954C-66C5-D563A714DF3E}"/>
              </a:ext>
            </a:extLst>
          </p:cNvPr>
          <p:cNvSpPr>
            <a:spLocks noGrp="1"/>
          </p:cNvSpPr>
          <p:nvPr>
            <p:ph type="title"/>
          </p:nvPr>
        </p:nvSpPr>
        <p:spPr>
          <a:xfrm>
            <a:off x="624419" y="331789"/>
            <a:ext cx="10008086" cy="1081087"/>
          </a:xfrm>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a:t>
            </a:r>
            <a:endParaRPr lang="en-US" dirty="0">
              <a:solidFill>
                <a:srgbClr val="00499F"/>
              </a:solidFill>
            </a:endParaRPr>
          </a:p>
        </p:txBody>
      </p:sp>
      <p:sp>
        <p:nvSpPr>
          <p:cNvPr id="3" name="Content Placeholder 2">
            <a:extLst>
              <a:ext uri="{FF2B5EF4-FFF2-40B4-BE49-F238E27FC236}">
                <a16:creationId xmlns:a16="http://schemas.microsoft.com/office/drawing/2014/main" xmlns="" id="{09CFB25D-A683-7173-A652-8B87BBC6A3D3}"/>
              </a:ext>
            </a:extLst>
          </p:cNvPr>
          <p:cNvSpPr>
            <a:spLocks noGrp="1"/>
          </p:cNvSpPr>
          <p:nvPr>
            <p:ph idx="1"/>
          </p:nvPr>
        </p:nvSpPr>
        <p:spPr>
          <a:xfrm>
            <a:off x="695397" y="1412876"/>
            <a:ext cx="10872185" cy="4679801"/>
          </a:xfrm>
        </p:spPr>
        <p:txBody>
          <a:bodyPr/>
          <a:lstStyle/>
          <a:p>
            <a:pPr marL="0" indent="0" algn="just">
              <a:buNone/>
            </a:pPr>
            <a:r>
              <a:rPr lang="en-US" sz="2400" b="1" dirty="0">
                <a:latin typeface="Times New Roman" panose="02020603050405020304" pitchFamily="18" charset="0"/>
                <a:cs typeface="Times New Roman" panose="02020603050405020304" pitchFamily="18" charset="0"/>
              </a:rPr>
              <a:t>1. Correcting False Statements</a:t>
            </a:r>
          </a:p>
          <a:p>
            <a:pPr marL="0" indent="0" algn="just">
              <a:buNone/>
            </a:pPr>
            <a:r>
              <a:rPr lang="en-GB" sz="2400" b="1" i="0" dirty="0">
                <a:solidFill>
                  <a:srgbClr val="C61701"/>
                </a:solidFill>
                <a:latin typeface="Times New Roman" panose="02020603050405020304" pitchFamily="18" charset="0"/>
                <a:cs typeface="Times New Roman" panose="02020603050405020304" pitchFamily="18" charset="0"/>
              </a:rPr>
              <a:t>A-Identify and Correct: </a:t>
            </a:r>
            <a:endParaRPr lang="en-US" sz="2400" dirty="0">
              <a:solidFill>
                <a:srgbClr val="C61701"/>
              </a:solidFill>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In this variant, students confront false statements and are tasked with recognizing the words or phrases that render the statement untrue.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Their mission is to rectify these errors, transforming the statement into a true one. </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chemeClr val="accent3">
                    <a:lumMod val="50000"/>
                  </a:schemeClr>
                </a:solidFill>
                <a:latin typeface="Times New Roman" panose="02020603050405020304" pitchFamily="18" charset="0"/>
                <a:cs typeface="Times New Roman" panose="02020603050405020304" pitchFamily="18" charset="0"/>
              </a:rPr>
              <a:t> </a:t>
            </a:r>
            <a:r>
              <a:rPr lang="en-GB" sz="2400" b="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endParaRPr lang="x-none" sz="2400" b="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endParaRPr>
          </a:p>
          <a:p>
            <a:pPr marL="0" indent="0" algn="just">
              <a:buNone/>
            </a:pPr>
            <a:r>
              <a:rPr lang="en-GB" sz="2400" b="0" i="0" dirty="0">
                <a:latin typeface="Times New Roman" panose="02020603050405020304" pitchFamily="18" charset="0"/>
                <a:cs typeface="Times New Roman" panose="02020603050405020304" pitchFamily="18" charset="0"/>
              </a:rPr>
              <a:t>     True or False - "Tetany occurs with increased levels of calcium." (F)</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rgbClr val="C61701"/>
                </a:solidFill>
                <a:latin typeface="Times New Roman" panose="02020603050405020304" pitchFamily="18" charset="0"/>
                <a:cs typeface="Times New Roman" panose="02020603050405020304" pitchFamily="18" charset="0"/>
              </a:rPr>
              <a:t> Correction:</a:t>
            </a:r>
            <a:endParaRPr lang="x-none" sz="2400" b="0" dirty="0">
              <a:solidFill>
                <a:srgbClr val="C61701"/>
              </a:solidFill>
              <a:latin typeface="Times New Roman" panose="02020603050405020304" pitchFamily="18" charset="0"/>
              <a:cs typeface="Times New Roman" panose="02020603050405020304" pitchFamily="18" charset="0"/>
            </a:endParaRPr>
          </a:p>
          <a:p>
            <a:pPr marL="0" indent="0" algn="just">
              <a:buNone/>
            </a:pPr>
            <a:r>
              <a:rPr lang="en-GB" sz="2400" b="0" i="0" dirty="0">
                <a:latin typeface="Times New Roman" panose="02020603050405020304" pitchFamily="18" charset="0"/>
                <a:cs typeface="Times New Roman" panose="02020603050405020304" pitchFamily="18" charset="0"/>
              </a:rPr>
              <a:t>     Tetany occurs with decreased levels of calcium</a:t>
            </a: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56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D4A35-77D1-9E00-F1F0-487A0201F912}"/>
              </a:ext>
            </a:extLst>
          </p:cNvPr>
          <p:cNvSpPr>
            <a:spLocks noGrp="1"/>
          </p:cNvSpPr>
          <p:nvPr>
            <p:ph type="title"/>
          </p:nvPr>
        </p:nvSpPr>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a:t>
            </a:r>
            <a:endParaRPr lang="en-US" dirty="0">
              <a:solidFill>
                <a:srgbClr val="00499F"/>
              </a:solidFill>
            </a:endParaRPr>
          </a:p>
        </p:txBody>
      </p:sp>
      <p:sp>
        <p:nvSpPr>
          <p:cNvPr id="3" name="Content Placeholder 2">
            <a:extLst>
              <a:ext uri="{FF2B5EF4-FFF2-40B4-BE49-F238E27FC236}">
                <a16:creationId xmlns:a16="http://schemas.microsoft.com/office/drawing/2014/main" xmlns="" id="{74F0F7BA-EA1E-2465-886C-CFAD09D8328C}"/>
              </a:ext>
            </a:extLst>
          </p:cNvPr>
          <p:cNvSpPr>
            <a:spLocks noGrp="1"/>
          </p:cNvSpPr>
          <p:nvPr>
            <p:ph idx="1"/>
          </p:nvPr>
        </p:nvSpPr>
        <p:spPr>
          <a:xfrm>
            <a:off x="654407" y="1399403"/>
            <a:ext cx="10943167" cy="4189837"/>
          </a:xfrm>
        </p:spPr>
        <p:txBody>
          <a:bodyPr/>
          <a:lstStyle/>
          <a:p>
            <a:pPr marL="0" indent="0" algn="just">
              <a:buNone/>
            </a:pPr>
            <a:r>
              <a:rPr lang="en-US" sz="2400" b="1" dirty="0">
                <a:latin typeface="Times New Roman" panose="02020603050405020304" pitchFamily="18" charset="0"/>
                <a:cs typeface="Times New Roman" panose="02020603050405020304" pitchFamily="18" charset="0"/>
              </a:rPr>
              <a:t>1. Correcting False Statements</a:t>
            </a:r>
            <a:endParaRPr lang="en-GB" sz="2400" b="1" i="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GB" sz="2400" b="1" i="0" dirty="0">
                <a:solidFill>
                  <a:srgbClr val="FF0000"/>
                </a:solidFill>
                <a:latin typeface="Times New Roman" panose="02020603050405020304" pitchFamily="18" charset="0"/>
                <a:cs typeface="Times New Roman" panose="02020603050405020304" pitchFamily="18" charset="0"/>
              </a:rPr>
              <a:t>B-Underlining and Replacing</a:t>
            </a:r>
            <a:r>
              <a:rPr lang="en-GB" sz="2400" dirty="0">
                <a:solidFill>
                  <a:srgbClr val="FF0000"/>
                </a:solidFill>
                <a:latin typeface="Times New Roman" panose="02020603050405020304" pitchFamily="18" charset="0"/>
                <a:cs typeface="Times New Roman" panose="02020603050405020304" pitchFamily="18" charset="0"/>
              </a:rPr>
              <a:t>:</a:t>
            </a:r>
          </a:p>
          <a:p>
            <a:pPr marL="0" indent="0" algn="just">
              <a:buNone/>
            </a:pPr>
            <a:r>
              <a:rPr lang="en-GB" sz="2400" b="0" i="0" dirty="0">
                <a:latin typeface="Times New Roman" panose="02020603050405020304" pitchFamily="18" charset="0"/>
                <a:cs typeface="Times New Roman" panose="02020603050405020304" pitchFamily="18" charset="0"/>
              </a:rPr>
              <a:t>Here, students underline the word or phrase responsible for the statement's falseness and replace it with the accurate term, effectively converting the statement to a true one.</a:t>
            </a:r>
            <a:endParaRPr lang="x-none"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endParaRPr lang="x-none" sz="240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endParaRPr>
          </a:p>
          <a:p>
            <a:pPr marL="0" indent="0" algn="just">
              <a:buNone/>
            </a:pPr>
            <a:r>
              <a:rPr lang="en-GB" sz="2400" b="0" i="0" dirty="0">
                <a:latin typeface="Times New Roman" panose="02020603050405020304" pitchFamily="18" charset="0"/>
                <a:cs typeface="Times New Roman" panose="02020603050405020304" pitchFamily="18" charset="0"/>
              </a:rPr>
              <a:t>True or False - "Canned soups are high in </a:t>
            </a:r>
            <a:r>
              <a:rPr lang="en-GB" sz="2400" b="0" i="0" u="sng" dirty="0">
                <a:latin typeface="Times New Roman" panose="02020603050405020304" pitchFamily="18" charset="0"/>
                <a:cs typeface="Times New Roman" panose="02020603050405020304" pitchFamily="18" charset="0"/>
              </a:rPr>
              <a:t>potassium.</a:t>
            </a:r>
            <a:r>
              <a:rPr lang="en-GB" sz="2400" b="0" i="0" dirty="0">
                <a:latin typeface="Times New Roman" panose="02020603050405020304" pitchFamily="18" charset="0"/>
                <a:cs typeface="Times New Roman" panose="02020603050405020304" pitchFamily="18" charset="0"/>
              </a:rPr>
              <a:t>(F)"</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rgbClr val="C61701"/>
                </a:solidFill>
                <a:latin typeface="Times New Roman" panose="02020603050405020304" pitchFamily="18" charset="0"/>
                <a:cs typeface="Times New Roman" panose="02020603050405020304" pitchFamily="18" charset="0"/>
              </a:rPr>
              <a:t>Correction: </a:t>
            </a:r>
            <a:endParaRPr lang="x-none" sz="2400" dirty="0">
              <a:solidFill>
                <a:srgbClr val="C61701"/>
              </a:solidFill>
              <a:latin typeface="Times New Roman" panose="02020603050405020304" pitchFamily="18" charset="0"/>
              <a:cs typeface="Times New Roman" panose="02020603050405020304" pitchFamily="18" charset="0"/>
            </a:endParaRPr>
          </a:p>
          <a:p>
            <a:pPr marL="0" indent="0" algn="just">
              <a:buNone/>
            </a:pPr>
            <a:r>
              <a:rPr lang="en-GB" sz="2400" b="0" i="0" dirty="0">
                <a:latin typeface="Times New Roman" panose="02020603050405020304" pitchFamily="18" charset="0"/>
                <a:cs typeface="Times New Roman" panose="02020603050405020304" pitchFamily="18" charset="0"/>
              </a:rPr>
              <a:t>Canned soups are high in sodium.</a:t>
            </a:r>
            <a:endParaRPr lang="x-none" sz="2400" dirty="0">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283576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D1F2B-6AC0-76BA-9CFC-A3BB99D7133D}"/>
              </a:ext>
            </a:extLst>
          </p:cNvPr>
          <p:cNvSpPr>
            <a:spLocks noGrp="1"/>
          </p:cNvSpPr>
          <p:nvPr>
            <p:ph type="title"/>
          </p:nvPr>
        </p:nvSpPr>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8536C8D8-EFD7-3BEF-8AB2-1EDEEB8F01B7}"/>
              </a:ext>
            </a:extLst>
          </p:cNvPr>
          <p:cNvSpPr>
            <a:spLocks noGrp="1"/>
          </p:cNvSpPr>
          <p:nvPr>
            <p:ph idx="1"/>
          </p:nvPr>
        </p:nvSpPr>
        <p:spPr>
          <a:xfrm>
            <a:off x="767408" y="1268760"/>
            <a:ext cx="10871159" cy="4608512"/>
          </a:xfrm>
        </p:spPr>
        <p:txBody>
          <a:bodyPr/>
          <a:lstStyle/>
          <a:p>
            <a:pPr marL="0" indent="0" algn="just">
              <a:buNone/>
            </a:pPr>
            <a:r>
              <a:rPr lang="en-US"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Adding Rationale for Responses</a:t>
            </a:r>
          </a:p>
          <a:p>
            <a:pPr lvl="0" algn="just"/>
            <a:r>
              <a:rPr lang="en-GB" sz="2400" b="0" i="0" dirty="0">
                <a:latin typeface="Times New Roman" panose="02020603050405020304" pitchFamily="18" charset="0"/>
                <a:cs typeface="Times New Roman" panose="02020603050405020304" pitchFamily="18" charset="0"/>
              </a:rPr>
              <a:t>This advanced variation demands that students provide a rationale for their response, regardless of whether they deem the statement true or false. </a:t>
            </a:r>
            <a:endParaRPr lang="x-none" sz="2400" dirty="0">
              <a:latin typeface="Times New Roman" panose="02020603050405020304" pitchFamily="18" charset="0"/>
              <a:cs typeface="Times New Roman" panose="02020603050405020304" pitchFamily="18" charset="0"/>
            </a:endParaRPr>
          </a:p>
          <a:p>
            <a:pPr lvl="0" algn="just"/>
            <a:r>
              <a:rPr lang="en-US" sz="2400" b="0" i="0" dirty="0">
                <a:latin typeface="Times New Roman" panose="02020603050405020304" pitchFamily="18" charset="0"/>
                <a:cs typeface="Times New Roman" panose="02020603050405020304" pitchFamily="18" charset="0"/>
              </a:rPr>
              <a:t>So</a:t>
            </a:r>
            <a:r>
              <a:rPr lang="en-GB" sz="2400" b="0" i="0" dirty="0">
                <a:latin typeface="Times New Roman" panose="02020603050405020304" pitchFamily="18" charset="0"/>
                <a:cs typeface="Times New Roman" panose="02020603050405020304" pitchFamily="18" charset="0"/>
              </a:rPr>
              <a:t>, they must not only identify whether a statement is true or false but also to provide an in-depth explanation justifying their choice. </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endParaRPr lang="x-none" sz="240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endParaRPr>
          </a:p>
          <a:p>
            <a:pPr marL="0" indent="0" algn="just">
              <a:buNone/>
            </a:pPr>
            <a:r>
              <a:rPr lang="en-GB" sz="2400" b="0" i="0" dirty="0">
                <a:latin typeface="Times New Roman" panose="02020603050405020304" pitchFamily="18" charset="0"/>
                <a:cs typeface="Times New Roman" panose="02020603050405020304" pitchFamily="18" charset="0"/>
              </a:rPr>
              <a:t>True or False - "One purpose of Kegel exercises is to strengthen the pubococcygeal muscles." (T)</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rgbClr val="C61701"/>
                </a:solidFill>
                <a:latin typeface="Times New Roman" panose="02020603050405020304" pitchFamily="18" charset="0"/>
                <a:cs typeface="Times New Roman" panose="02020603050405020304" pitchFamily="18" charset="0"/>
              </a:rPr>
              <a:t>Rationale: </a:t>
            </a:r>
            <a:r>
              <a:rPr lang="en-GB" sz="2400" b="0" i="0" dirty="0">
                <a:latin typeface="Times New Roman" panose="02020603050405020304" pitchFamily="18" charset="0"/>
                <a:cs typeface="Times New Roman" panose="02020603050405020304" pitchFamily="18" charset="0"/>
              </a:rPr>
              <a:t>Kegel exercises are designed to enhance the strength of the pubococcygeal muscles, These exercises enhance pelvic floor strength, contributing to urinary continence and overall pelvic health, affirming the statement as true.</a:t>
            </a:r>
            <a:endParaRPr lang="x-none" sz="24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40423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6BD06-BE94-0645-0194-B12321687E36}"/>
              </a:ext>
            </a:extLst>
          </p:cNvPr>
          <p:cNvSpPr>
            <a:spLocks noGrp="1"/>
          </p:cNvSpPr>
          <p:nvPr>
            <p:ph type="title"/>
          </p:nvPr>
        </p:nvSpPr>
        <p:spPr>
          <a:xfrm>
            <a:off x="624418" y="331789"/>
            <a:ext cx="10943167" cy="864963"/>
          </a:xfrm>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310CF4D9-E5B4-C030-0666-42E41E9C4A88}"/>
              </a:ext>
            </a:extLst>
          </p:cNvPr>
          <p:cNvSpPr>
            <a:spLocks noGrp="1"/>
          </p:cNvSpPr>
          <p:nvPr>
            <p:ph idx="1"/>
          </p:nvPr>
        </p:nvSpPr>
        <p:spPr>
          <a:xfrm>
            <a:off x="767408" y="1196752"/>
            <a:ext cx="10513168" cy="4324021"/>
          </a:xfrm>
        </p:spPr>
        <p:txBody>
          <a:bodyPr/>
          <a:lstStyle/>
          <a:p>
            <a:pPr marL="0" indent="0" algn="just">
              <a:buNone/>
            </a:pPr>
            <a:r>
              <a:rPr lang="en-GB" sz="2400" b="1" dirty="0">
                <a:latin typeface="Times New Roman" panose="02020603050405020304" pitchFamily="18" charset="0"/>
                <a:cs typeface="Times New Roman" panose="02020603050405020304" pitchFamily="18" charset="0"/>
              </a:rPr>
              <a:t>3. Completing Statements with Multiple Choices</a:t>
            </a:r>
          </a:p>
          <a:p>
            <a:pPr lvl="0" algn="just"/>
            <a:r>
              <a:rPr lang="en-GB" sz="2400" b="0" i="0" dirty="0">
                <a:latin typeface="Times New Roman" panose="02020603050405020304" pitchFamily="18" charset="0"/>
                <a:cs typeface="Times New Roman" panose="02020603050405020304" pitchFamily="18" charset="0"/>
              </a:rPr>
              <a:t>In this variation, students are presented with an incomplete statement followed by a list of choices.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Their task is to select the correct answer from the list to complete the statement, making it true.</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Example: </a:t>
            </a:r>
          </a:p>
          <a:p>
            <a:pPr algn="just"/>
            <a:r>
              <a:rPr lang="en-GB" sz="2400" b="0" i="0" dirty="0">
                <a:latin typeface="Times New Roman" panose="02020603050405020304" pitchFamily="18" charset="0"/>
                <a:cs typeface="Times New Roman" panose="02020603050405020304" pitchFamily="18" charset="0"/>
              </a:rPr>
              <a:t>Incomplete statement - "Bradycardia is a heart rate less than 80 beats per minute.“ </a:t>
            </a:r>
            <a:r>
              <a:rPr lang="en-GB" sz="2400" b="1" i="0" dirty="0">
                <a:latin typeface="Times New Roman" panose="02020603050405020304" pitchFamily="18" charset="0"/>
                <a:cs typeface="Times New Roman" panose="02020603050405020304" pitchFamily="18" charset="0"/>
              </a:rPr>
              <a:t>True or False: </a:t>
            </a:r>
            <a:r>
              <a:rPr lang="en-GB" sz="2400" b="0" i="0" dirty="0">
                <a:latin typeface="Times New Roman" panose="02020603050405020304" pitchFamily="18" charset="0"/>
                <a:cs typeface="Times New Roman" panose="02020603050405020304" pitchFamily="18" charset="0"/>
              </a:rPr>
              <a:t>"40, 50, 60, 100" (F)</a:t>
            </a:r>
            <a:endParaRPr lang="x-none" sz="2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GB" sz="2400" b="0" dirty="0">
                <a:solidFill>
                  <a:srgbClr val="C61701"/>
                </a:solidFill>
                <a:latin typeface="Times New Roman" panose="02020603050405020304" pitchFamily="18" charset="0"/>
                <a:cs typeface="Times New Roman" panose="02020603050405020304" pitchFamily="18" charset="0"/>
              </a:rPr>
              <a:t>Correction: </a:t>
            </a:r>
          </a:p>
          <a:p>
            <a:pPr marL="0" indent="0" algn="just">
              <a:buNone/>
            </a:pPr>
            <a:r>
              <a:rPr lang="en-GB" sz="2400" b="0" i="0" dirty="0">
                <a:latin typeface="Times New Roman" panose="02020603050405020304" pitchFamily="18" charset="0"/>
                <a:cs typeface="Times New Roman" panose="02020603050405020304" pitchFamily="18" charset="0"/>
              </a:rPr>
              <a:t>Bradycardia is a heart rate less than 80 beats per minute. (F) Correct answer: "60"</a:t>
            </a:r>
            <a:endParaRPr lang="x-none" sz="2400" dirty="0">
              <a:latin typeface="Times New Roman" panose="02020603050405020304" pitchFamily="18" charset="0"/>
              <a:cs typeface="Times New Roman" panose="02020603050405020304" pitchFamily="18" charset="0"/>
            </a:endParaRPr>
          </a:p>
          <a:p>
            <a:pPr marL="0" indent="0" algn="just">
              <a:buNone/>
            </a:pPr>
            <a:endParaRPr lang="x-none" sz="2400" dirty="0">
              <a:solidFill>
                <a:srgbClr val="FF0000"/>
              </a:solidFill>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83743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156F3-B9EC-94E2-B0A9-D9BB0DE24DD6}"/>
              </a:ext>
            </a:extLst>
          </p:cNvPr>
          <p:cNvSpPr>
            <a:spLocks noGrp="1"/>
          </p:cNvSpPr>
          <p:nvPr>
            <p:ph type="title"/>
          </p:nvPr>
        </p:nvSpPr>
        <p:spPr>
          <a:xfrm>
            <a:off x="624419" y="331789"/>
            <a:ext cx="9576038" cy="1081087"/>
          </a:xfrm>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Variations of True–False Items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1B9253D0-ABAD-8012-AC08-F373ED0F1C01}"/>
              </a:ext>
            </a:extLst>
          </p:cNvPr>
          <p:cNvSpPr>
            <a:spLocks noGrp="1"/>
          </p:cNvSpPr>
          <p:nvPr>
            <p:ph idx="1"/>
          </p:nvPr>
        </p:nvSpPr>
        <p:spPr>
          <a:xfrm>
            <a:off x="624418" y="1485527"/>
            <a:ext cx="11016198" cy="2880469"/>
          </a:xfrm>
        </p:spPr>
        <p:txBody>
          <a:bodyPr/>
          <a:lstStyle/>
          <a:p>
            <a:pPr marL="0" indent="0" algn="just">
              <a:buNone/>
            </a:pPr>
            <a:r>
              <a:rPr lang="en-GB" sz="2800" b="1" dirty="0">
                <a:latin typeface="Times New Roman" panose="02020603050405020304" pitchFamily="18" charset="0"/>
                <a:cs typeface="Times New Roman" panose="02020603050405020304" pitchFamily="18" charset="0"/>
              </a:rPr>
              <a:t>4-Multiple True-False Items</a:t>
            </a:r>
          </a:p>
          <a:p>
            <a:pPr algn="just"/>
            <a:r>
              <a:rPr lang="en-GB" sz="2800" b="0" i="0" dirty="0">
                <a:latin typeface="Times New Roman" panose="02020603050405020304" pitchFamily="18" charset="0"/>
                <a:cs typeface="Times New Roman" panose="02020603050405020304" pitchFamily="18" charset="0"/>
              </a:rPr>
              <a:t>This is a cross between a multiple-choice and a true–false item. Multiple true-false items present an incomplete statement followed by several phrases designed to complete it. </a:t>
            </a:r>
          </a:p>
          <a:p>
            <a:pPr algn="just"/>
            <a:r>
              <a:rPr lang="en-GB" sz="2800" b="0" i="0" dirty="0">
                <a:latin typeface="Times New Roman" panose="02020603050405020304" pitchFamily="18" charset="0"/>
                <a:cs typeface="Times New Roman" panose="02020603050405020304" pitchFamily="18" charset="0"/>
              </a:rPr>
              <a:t>This approach clusters true-false statements under a single stem, challenging students to evaluate the truth or falsity of each phrase.</a:t>
            </a:r>
            <a:endParaRPr lang="x-none" sz="2800" dirty="0">
              <a:latin typeface="Times New Roman" panose="02020603050405020304" pitchFamily="18" charset="0"/>
              <a:cs typeface="Times New Roman" panose="02020603050405020304" pitchFamily="18" charset="0"/>
            </a:endParaRPr>
          </a:p>
          <a:p>
            <a:pPr algn="just"/>
            <a:endParaRPr lang="en-US" sz="2800" dirty="0"/>
          </a:p>
        </p:txBody>
      </p:sp>
      <p:pic>
        <p:nvPicPr>
          <p:cNvPr id="4" name="Picture 3">
            <a:extLst>
              <a:ext uri="{FF2B5EF4-FFF2-40B4-BE49-F238E27FC236}">
                <a16:creationId xmlns:a16="http://schemas.microsoft.com/office/drawing/2014/main" xmlns="" id="{AA38E2D9-874B-DDB1-C09A-59A56BFB70E0}"/>
              </a:ext>
            </a:extLst>
          </p:cNvPr>
          <p:cNvPicPr>
            <a:picLocks noChangeAspect="1"/>
          </p:cNvPicPr>
          <p:nvPr/>
        </p:nvPicPr>
        <p:blipFill>
          <a:blip r:embed="rId2"/>
          <a:stretch>
            <a:fillRect/>
          </a:stretch>
        </p:blipFill>
        <p:spPr>
          <a:xfrm>
            <a:off x="6888088" y="4869160"/>
            <a:ext cx="4943872" cy="1988840"/>
          </a:xfrm>
          <a:prstGeom prst="rect">
            <a:avLst/>
          </a:prstGeom>
        </p:spPr>
      </p:pic>
    </p:spTree>
    <p:extLst>
      <p:ext uri="{BB962C8B-B14F-4D97-AF65-F5344CB8AC3E}">
        <p14:creationId xmlns:p14="http://schemas.microsoft.com/office/powerpoint/2010/main" val="222869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7455-8E12-F028-FBCC-DB0736EDAF70}"/>
              </a:ext>
            </a:extLst>
          </p:cNvPr>
          <p:cNvSpPr>
            <a:spLocks noGrp="1"/>
          </p:cNvSpPr>
          <p:nvPr>
            <p:ph type="title"/>
          </p:nvPr>
        </p:nvSpPr>
        <p:spPr>
          <a:xfrm>
            <a:off x="624418" y="331789"/>
            <a:ext cx="10943167" cy="720947"/>
          </a:xfrm>
        </p:spPr>
        <p:txBody>
          <a:bodyPr/>
          <a:lstStyle/>
          <a:p>
            <a:r>
              <a:rPr lang="en-GB" sz="3200" b="1" dirty="0">
                <a:solidFill>
                  <a:srgbClr val="00499F"/>
                </a:solidFill>
              </a:rPr>
              <a:t>Key Considerations for Multiple True-False Items</a:t>
            </a:r>
            <a:endParaRPr lang="en-US" dirty="0">
              <a:solidFill>
                <a:srgbClr val="00499F"/>
              </a:solidFill>
            </a:endParaRPr>
          </a:p>
        </p:txBody>
      </p:sp>
      <p:sp>
        <p:nvSpPr>
          <p:cNvPr id="3" name="Content Placeholder 2">
            <a:extLst>
              <a:ext uri="{FF2B5EF4-FFF2-40B4-BE49-F238E27FC236}">
                <a16:creationId xmlns:a16="http://schemas.microsoft.com/office/drawing/2014/main" xmlns="" id="{34FB1F4A-AD5C-C019-2AD9-6822FED86C7D}"/>
              </a:ext>
            </a:extLst>
          </p:cNvPr>
          <p:cNvSpPr>
            <a:spLocks noGrp="1"/>
          </p:cNvSpPr>
          <p:nvPr>
            <p:ph idx="1"/>
          </p:nvPr>
        </p:nvSpPr>
        <p:spPr>
          <a:xfrm>
            <a:off x="705894" y="1268760"/>
            <a:ext cx="10872185" cy="4464496"/>
          </a:xfrm>
        </p:spPr>
        <p:txBody>
          <a:bodyPr/>
          <a:lstStyle/>
          <a:p>
            <a:pPr>
              <a:buFont typeface="Wingdings" panose="05000000000000000000" pitchFamily="2" charset="2"/>
              <a:buChar char="Ø"/>
            </a:pPr>
            <a:r>
              <a:rPr lang="en-US" sz="2400" b="1" dirty="0">
                <a:solidFill>
                  <a:schemeClr val="accent2">
                    <a:lumMod val="75000"/>
                  </a:schemeClr>
                </a:solidFill>
                <a:latin typeface="Times New Roman" panose="02020603050405020304" pitchFamily="18" charset="0"/>
                <a:cs typeface="Times New Roman" panose="02020603050405020304" pitchFamily="18" charset="0"/>
              </a:rPr>
              <a:t>Clear Directions: </a:t>
            </a:r>
          </a:p>
          <a:p>
            <a:pPr marL="0" indent="0">
              <a:buNone/>
            </a:pPr>
            <a:r>
              <a:rPr lang="en-GB" sz="2400" b="0" i="0" dirty="0">
                <a:latin typeface="Times New Roman" panose="02020603050405020304" pitchFamily="18" charset="0"/>
                <a:cs typeface="Times New Roman" panose="02020603050405020304" pitchFamily="18" charset="0"/>
              </a:rPr>
              <a:t>Directions for answering MTF items must be precise, guiding students on how to tackle each phrase.</a:t>
            </a:r>
          </a:p>
          <a:p>
            <a:pPr marL="0" indent="0">
              <a:buNone/>
            </a:pPr>
            <a:endParaRPr lang="x-none"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dirty="0">
                <a:solidFill>
                  <a:schemeClr val="accent2">
                    <a:lumMod val="75000"/>
                  </a:schemeClr>
                </a:solidFill>
                <a:latin typeface="Times New Roman" panose="02020603050405020304" pitchFamily="18" charset="0"/>
                <a:cs typeface="Times New Roman" panose="02020603050405020304" pitchFamily="18" charset="0"/>
              </a:rPr>
              <a:t>Numbered Phrases: </a:t>
            </a:r>
          </a:p>
          <a:p>
            <a:pPr marL="0" indent="0">
              <a:buNone/>
            </a:pPr>
            <a:r>
              <a:rPr lang="en-GB" sz="2400" b="0" i="0" dirty="0">
                <a:latin typeface="Times New Roman" panose="02020603050405020304" pitchFamily="18" charset="0"/>
                <a:cs typeface="Times New Roman" panose="02020603050405020304" pitchFamily="18" charset="0"/>
              </a:rPr>
              <a:t>To enhance clarity and organization, phrases should be numbered consecutively as they represent individual true-false items.</a:t>
            </a:r>
            <a:endParaRPr lang="x-none"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b="1" i="0" dirty="0">
                <a:solidFill>
                  <a:schemeClr val="accent2">
                    <a:lumMod val="75000"/>
                  </a:schemeClr>
                </a:solidFill>
                <a:latin typeface="Times New Roman" panose="02020603050405020304" pitchFamily="18" charset="0"/>
                <a:cs typeface="Times New Roman" panose="02020603050405020304" pitchFamily="18" charset="0"/>
              </a:rPr>
              <a:t>Unambiguous True or False Statements</a:t>
            </a:r>
            <a:r>
              <a:rPr lang="en-GB" sz="2400" b="0" i="0" dirty="0">
                <a:latin typeface="Times New Roman" panose="02020603050405020304" pitchFamily="18" charset="0"/>
                <a:cs typeface="Times New Roman" panose="02020603050405020304" pitchFamily="18" charset="0"/>
              </a:rPr>
              <a:t>: </a:t>
            </a:r>
          </a:p>
          <a:p>
            <a:pPr marL="0" indent="0">
              <a:buNone/>
            </a:pPr>
            <a:r>
              <a:rPr lang="en-GB" sz="2400" b="0" i="0" dirty="0">
                <a:latin typeface="Times New Roman" panose="02020603050405020304" pitchFamily="18" charset="0"/>
                <a:cs typeface="Times New Roman" panose="02020603050405020304" pitchFamily="18" charset="0"/>
              </a:rPr>
              <a:t>The phrases provided to complete the statement should be unequivocally true or false to avoid confusion.</a:t>
            </a:r>
            <a:endParaRPr lang="x-none" sz="2400" dirty="0">
              <a:latin typeface="Times New Roman" panose="02020603050405020304" pitchFamily="18" charset="0"/>
              <a:cs typeface="Times New Roman" panose="02020603050405020304" pitchFamily="18" charset="0"/>
            </a:endParaRPr>
          </a:p>
          <a:p>
            <a:pPr marL="0" indent="0">
              <a:buNone/>
            </a:pPr>
            <a:endParaRPr lang="x-none" sz="2400" dirty="0">
              <a:latin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84655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792955"/>
          </a:xfrm>
        </p:spPr>
        <p:txBody>
          <a:bodyPr/>
          <a:lstStyle/>
          <a:p>
            <a:r>
              <a:rPr lang="en-GB" sz="4000" b="1" dirty="0">
                <a:solidFill>
                  <a:srgbClr val="00499F"/>
                </a:solidFill>
                <a:latin typeface="Times New Roman" panose="02020603050405020304" pitchFamily="18" charset="0"/>
                <a:cs typeface="Times New Roman" panose="02020603050405020304" pitchFamily="18" charset="0"/>
              </a:rPr>
              <a:t>Objective</a:t>
            </a:r>
            <a:endParaRPr lang="en-US" dirty="0"/>
          </a:p>
        </p:txBody>
      </p:sp>
      <p:sp>
        <p:nvSpPr>
          <p:cNvPr id="3" name="Content Placeholder 2"/>
          <p:cNvSpPr>
            <a:spLocks noGrp="1"/>
          </p:cNvSpPr>
          <p:nvPr>
            <p:ph idx="1"/>
          </p:nvPr>
        </p:nvSpPr>
        <p:spPr>
          <a:xfrm>
            <a:off x="624415" y="1268760"/>
            <a:ext cx="10943167" cy="4679950"/>
          </a:xfrm>
        </p:spPr>
        <p:txBody>
          <a:bodyPr/>
          <a:lstStyle/>
          <a:p>
            <a:pPr marL="457200" lvl="0" indent="-457200" algn="just" eaLnBrk="0" hangingPunct="0">
              <a:lnSpc>
                <a:spcPct val="150000"/>
              </a:lnSpc>
              <a:spcBef>
                <a:spcPct val="0"/>
              </a:spcBef>
              <a:buFont typeface="Wingdings" panose="05000000000000000000" pitchFamily="2" charset="2"/>
              <a:buChar char="v"/>
            </a:pPr>
            <a:r>
              <a:rPr lang="en-US" altLang="en-US" sz="2800" kern="1200" dirty="0">
                <a:solidFill>
                  <a:prstClr val="black"/>
                </a:solidFill>
                <a:latin typeface="Times New Roman" panose="02020603050405020304" pitchFamily="18" charset="0"/>
                <a:cs typeface="Times New Roman" panose="02020603050405020304" pitchFamily="18" charset="0"/>
              </a:rPr>
              <a:t>Design alternative variations of true-false items to assess higher-order thinking skills. </a:t>
            </a:r>
          </a:p>
          <a:p>
            <a:pPr marL="457200" lvl="0" indent="-457200" algn="just" eaLnBrk="0" hangingPunct="0">
              <a:lnSpc>
                <a:spcPct val="150000"/>
              </a:lnSpc>
              <a:spcBef>
                <a:spcPct val="0"/>
              </a:spcBef>
              <a:buFont typeface="Wingdings" panose="05000000000000000000" pitchFamily="2" charset="2"/>
              <a:buChar char="v"/>
            </a:pPr>
            <a:r>
              <a:rPr lang="en-US" sz="2800" kern="1200" dirty="0">
                <a:solidFill>
                  <a:prstClr val="black"/>
                </a:solidFill>
                <a:latin typeface="Times New Roman" panose="02020603050405020304" pitchFamily="18" charset="0"/>
                <a:cs typeface="Times New Roman" panose="02020603050405020304" pitchFamily="18" charset="0"/>
              </a:rPr>
              <a:t>Create true-false items to measure advanced knowledge and critical thinking in specialized academic fields.</a:t>
            </a:r>
          </a:p>
          <a:p>
            <a:pPr marL="457200" lvl="0" indent="-457200" algn="just" eaLnBrk="0" hangingPunct="0">
              <a:lnSpc>
                <a:spcPct val="150000"/>
              </a:lnSpc>
              <a:spcBef>
                <a:spcPct val="0"/>
              </a:spcBef>
              <a:buFont typeface="Wingdings" panose="05000000000000000000" pitchFamily="2" charset="2"/>
              <a:buChar char="v"/>
            </a:pPr>
            <a:r>
              <a:rPr lang="en-US" sz="2800" kern="1200" dirty="0">
                <a:solidFill>
                  <a:prstClr val="black"/>
                </a:solidFill>
                <a:latin typeface="Times New Roman" panose="02020603050405020304" pitchFamily="18" charset="0"/>
                <a:cs typeface="Times New Roman" panose="02020603050405020304" pitchFamily="18" charset="0"/>
              </a:rPr>
              <a:t>Design and implement true-false items in specialized academic settings.</a:t>
            </a:r>
          </a:p>
          <a:p>
            <a:pPr marL="457200" lvl="0" indent="-457200" algn="just" eaLnBrk="0" hangingPunct="0">
              <a:lnSpc>
                <a:spcPct val="150000"/>
              </a:lnSpc>
              <a:spcBef>
                <a:spcPct val="0"/>
              </a:spcBef>
              <a:buFont typeface="Wingdings" panose="05000000000000000000" pitchFamily="2" charset="2"/>
              <a:buChar char="v"/>
            </a:pPr>
            <a:r>
              <a:rPr lang="en-US" sz="2800" kern="1200" dirty="0">
                <a:solidFill>
                  <a:prstClr val="black"/>
                </a:solidFill>
                <a:latin typeface="Times New Roman" panose="02020603050405020304" pitchFamily="18" charset="0"/>
                <a:cs typeface="Times New Roman" panose="02020603050405020304" pitchFamily="18" charset="0"/>
              </a:rPr>
              <a:t>Critically assess the effectiveness of matching exercises in educational assessments</a:t>
            </a:r>
            <a:endParaRPr lang="en-US" sz="2800" dirty="0"/>
          </a:p>
        </p:txBody>
      </p:sp>
    </p:spTree>
    <p:extLst>
      <p:ext uri="{BB962C8B-B14F-4D97-AF65-F5344CB8AC3E}">
        <p14:creationId xmlns:p14="http://schemas.microsoft.com/office/powerpoint/2010/main" val="2626258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34D38-BA59-051F-581D-BB5B0963C09B}"/>
              </a:ext>
            </a:extLst>
          </p:cNvPr>
          <p:cNvSpPr>
            <a:spLocks noGrp="1"/>
          </p:cNvSpPr>
          <p:nvPr>
            <p:ph type="title"/>
          </p:nvPr>
        </p:nvSpPr>
        <p:spPr/>
        <p:txBody>
          <a:bodyPr/>
          <a:lstStyle/>
          <a:p>
            <a:pPr algn="ctr"/>
            <a:r>
              <a:rPr lang="en-GB" b="1" dirty="0">
                <a:solidFill>
                  <a:srgbClr val="00499F"/>
                </a:solidFill>
                <a:latin typeface="Times New Roman" panose="02020603050405020304" pitchFamily="18" charset="0"/>
                <a:cs typeface="Times New Roman" panose="02020603050405020304" pitchFamily="18" charset="0"/>
              </a:rPr>
              <a:t>Example on Multiple True-False Items  </a:t>
            </a:r>
          </a:p>
        </p:txBody>
      </p:sp>
      <p:sp>
        <p:nvSpPr>
          <p:cNvPr id="3" name="Content Placeholder 2">
            <a:extLst>
              <a:ext uri="{FF2B5EF4-FFF2-40B4-BE49-F238E27FC236}">
                <a16:creationId xmlns:a16="http://schemas.microsoft.com/office/drawing/2014/main" xmlns="" id="{7F7F6D97-0670-737C-5F27-1D9E3FDC0EBF}"/>
              </a:ext>
            </a:extLst>
          </p:cNvPr>
          <p:cNvSpPr>
            <a:spLocks noGrp="1"/>
          </p:cNvSpPr>
          <p:nvPr>
            <p:ph idx="1"/>
          </p:nvPr>
        </p:nvSpPr>
        <p:spPr>
          <a:xfrm>
            <a:off x="624418" y="1412877"/>
            <a:ext cx="10943167" cy="4104355"/>
          </a:xfrm>
        </p:spPr>
        <p:txBody>
          <a:bodyPr/>
          <a:lstStyle/>
          <a:p>
            <a:pPr marL="0" indent="0">
              <a:buNone/>
            </a:pPr>
            <a:r>
              <a:rPr lang="en-GB" sz="2400" dirty="0">
                <a:latin typeface="Times New Roman" panose="02020603050405020304" pitchFamily="18" charset="0"/>
                <a:cs typeface="Times New Roman" panose="02020603050405020304" pitchFamily="18" charset="0"/>
              </a:rPr>
              <a:t>A patient with a below-the-knee amputation should:</a:t>
            </a:r>
          </a:p>
          <a:p>
            <a:r>
              <a:rPr lang="en-GB" sz="2400" dirty="0">
                <a:latin typeface="Times New Roman" panose="02020603050405020304" pitchFamily="18" charset="0"/>
                <a:cs typeface="Times New Roman" panose="02020603050405020304" pitchFamily="18" charset="0"/>
              </a:rPr>
              <a:t>1. Avoid walking until fitted with a prosthesis. (F)</a:t>
            </a:r>
          </a:p>
          <a:p>
            <a:r>
              <a:rPr lang="en-GB" sz="2400" dirty="0">
                <a:latin typeface="Times New Roman" panose="02020603050405020304" pitchFamily="18" charset="0"/>
                <a:cs typeface="Times New Roman" panose="02020603050405020304" pitchFamily="18" charset="0"/>
              </a:rPr>
              <a:t>2. Keep the residual limb elevated at all times. (F)</a:t>
            </a:r>
          </a:p>
          <a:p>
            <a:r>
              <a:rPr lang="en-GB" sz="2400" dirty="0">
                <a:latin typeface="Times New Roman" panose="02020603050405020304" pitchFamily="18" charset="0"/>
                <a:cs typeface="Times New Roman" panose="02020603050405020304" pitchFamily="18" charset="0"/>
              </a:rPr>
              <a:t>3. Exercise the arms against resistance. (T)</a:t>
            </a:r>
          </a:p>
          <a:p>
            <a:r>
              <a:rPr lang="en-GB" sz="2400" dirty="0">
                <a:latin typeface="Times New Roman" panose="02020603050405020304" pitchFamily="18" charset="0"/>
                <a:cs typeface="Times New Roman" panose="02020603050405020304" pitchFamily="18" charset="0"/>
              </a:rPr>
              <a:t>4. Not sit for prolonged periods of time. (T)</a:t>
            </a:r>
            <a:endParaRPr lang="en-US"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pPr marL="0" indent="0">
              <a:buNone/>
            </a:pPr>
            <a:r>
              <a:rPr lang="en-GB" sz="2400" b="0" i="0" dirty="0">
                <a:solidFill>
                  <a:schemeClr val="accent2">
                    <a:lumMod val="60000"/>
                    <a:lumOff val="40000"/>
                  </a:schemeClr>
                </a:solidFill>
                <a:highlight>
                  <a:srgbClr val="6B6B6B"/>
                </a:highlight>
                <a:latin typeface="Times New Roman" panose="02020603050405020304" pitchFamily="18" charset="0"/>
                <a:cs typeface="Times New Roman" panose="02020603050405020304" pitchFamily="18" charset="0"/>
              </a:rPr>
              <a:t>Explanation:</a:t>
            </a:r>
            <a:endParaRPr lang="en-GB" sz="2400" dirty="0">
              <a:solidFill>
                <a:schemeClr val="accent2">
                  <a:lumMod val="60000"/>
                  <a:lumOff val="40000"/>
                </a:schemeClr>
              </a:solidFill>
              <a:highlight>
                <a:srgbClr val="6B6B6B"/>
              </a:highlight>
              <a:latin typeface="Times New Roman" panose="02020603050405020304" pitchFamily="18" charset="0"/>
              <a:cs typeface="Times New Roman" panose="02020603050405020304" pitchFamily="18" charset="0"/>
            </a:endParaRPr>
          </a:p>
          <a:p>
            <a:pPr marL="0" indent="0">
              <a:buNone/>
            </a:pPr>
            <a:r>
              <a:rPr lang="en-GB" sz="2400" b="0" i="0" dirty="0">
                <a:latin typeface="Times New Roman" panose="02020603050405020304" pitchFamily="18" charset="0"/>
                <a:cs typeface="Times New Roman" panose="02020603050405020304" pitchFamily="18" charset="0"/>
              </a:rPr>
              <a:t>For this scenario, students must critically assess the appropriateness of each phrase concerning the care of patients with below-the-knee amputations.</a:t>
            </a:r>
            <a:endParaRPr lang="x-none" sz="24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9104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DA5E7-775E-8B2D-5E6B-457089C5F7B5}"/>
              </a:ext>
            </a:extLst>
          </p:cNvPr>
          <p:cNvSpPr>
            <a:spLocks noGrp="1"/>
          </p:cNvSpPr>
          <p:nvPr>
            <p:ph type="title"/>
          </p:nvPr>
        </p:nvSpPr>
        <p:spPr>
          <a:xfrm>
            <a:off x="443885" y="244841"/>
            <a:ext cx="11304233" cy="303840"/>
          </a:xfrm>
        </p:spPr>
        <p:txBody>
          <a:bodyPr/>
          <a:lstStyle/>
          <a:p>
            <a:r>
              <a:rPr lang="en-GB"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A76C715B-75D9-7C51-352A-ABEC1BD57AB7}"/>
              </a:ext>
            </a:extLst>
          </p:cNvPr>
          <p:cNvSpPr>
            <a:spLocks noGrp="1"/>
          </p:cNvSpPr>
          <p:nvPr>
            <p:ph idx="1"/>
          </p:nvPr>
        </p:nvSpPr>
        <p:spPr>
          <a:xfrm>
            <a:off x="454271" y="728700"/>
            <a:ext cx="11304233" cy="5148572"/>
          </a:xfrm>
        </p:spPr>
        <p:txBody>
          <a:bodyPr/>
          <a:lstStyle/>
          <a:p>
            <a:pPr marL="0" indent="0">
              <a:buNone/>
            </a:pPr>
            <a:r>
              <a:rPr lang="en-GB" sz="2400" b="1" dirty="0">
                <a:latin typeface="Times New Roman" panose="02020603050405020304" pitchFamily="18" charset="0"/>
                <a:cs typeface="Times New Roman" panose="02020603050405020304" pitchFamily="18" charset="0"/>
              </a:rPr>
              <a:t>Bloom’s taxonomy of the cognitive domain includes the:</a:t>
            </a:r>
          </a:p>
          <a:p>
            <a:r>
              <a:rPr lang="en-GB" sz="2400" dirty="0">
                <a:latin typeface="Times New Roman" panose="02020603050405020304" pitchFamily="18" charset="0"/>
                <a:cs typeface="Times New Roman" panose="02020603050405020304" pitchFamily="18" charset="0"/>
              </a:rPr>
              <a:t>5. Application level. (T)</a:t>
            </a:r>
          </a:p>
          <a:p>
            <a:r>
              <a:rPr lang="en-GB" sz="2400" dirty="0">
                <a:latin typeface="Times New Roman" panose="02020603050405020304" pitchFamily="18" charset="0"/>
                <a:cs typeface="Times New Roman" panose="02020603050405020304" pitchFamily="18" charset="0"/>
              </a:rPr>
              <a:t>6. Knowledge level. (T)</a:t>
            </a:r>
          </a:p>
          <a:p>
            <a:r>
              <a:rPr lang="en-GB" sz="2400" dirty="0">
                <a:latin typeface="Times New Roman" panose="02020603050405020304" pitchFamily="18" charset="0"/>
                <a:cs typeface="Times New Roman" panose="02020603050405020304" pitchFamily="18" charset="0"/>
              </a:rPr>
              <a:t>7. Calculation level. (F)</a:t>
            </a:r>
          </a:p>
          <a:p>
            <a:r>
              <a:rPr lang="en-GB" sz="2400" dirty="0">
                <a:latin typeface="Times New Roman" panose="02020603050405020304" pitchFamily="18" charset="0"/>
                <a:cs typeface="Times New Roman" panose="02020603050405020304" pitchFamily="18" charset="0"/>
              </a:rPr>
              <a:t>8. Recommended actions level. (F)</a:t>
            </a:r>
          </a:p>
          <a:p>
            <a:r>
              <a:rPr lang="en-GB" sz="2400" dirty="0">
                <a:latin typeface="Times New Roman" panose="02020603050405020304" pitchFamily="18" charset="0"/>
                <a:cs typeface="Times New Roman" panose="02020603050405020304" pitchFamily="18" charset="0"/>
              </a:rPr>
              <a:t>9. Analysis level. (T)</a:t>
            </a:r>
          </a:p>
          <a:p>
            <a:r>
              <a:rPr lang="en-GB" sz="2400" dirty="0">
                <a:latin typeface="Times New Roman" panose="02020603050405020304" pitchFamily="18" charset="0"/>
                <a:cs typeface="Times New Roman" panose="02020603050405020304" pitchFamily="18" charset="0"/>
              </a:rPr>
              <a:t>10. Manipulation level. (F)</a:t>
            </a:r>
          </a:p>
          <a:p>
            <a:r>
              <a:rPr lang="en-GB" sz="2400" dirty="0">
                <a:latin typeface="Times New Roman" panose="02020603050405020304" pitchFamily="18" charset="0"/>
                <a:cs typeface="Times New Roman" panose="02020603050405020304" pitchFamily="18" charset="0"/>
              </a:rPr>
              <a:t>11. Synthesis level. (T)</a:t>
            </a:r>
          </a:p>
          <a:p>
            <a:pPr lvl="0"/>
            <a:r>
              <a:rPr lang="en-GB" sz="2400" b="1" i="0" dirty="0">
                <a:solidFill>
                  <a:schemeClr val="accent2">
                    <a:lumMod val="60000"/>
                    <a:lumOff val="40000"/>
                  </a:schemeClr>
                </a:solidFill>
                <a:highlight>
                  <a:srgbClr val="6B6B6B"/>
                </a:highlight>
                <a:latin typeface="Times New Roman" panose="02020603050405020304" pitchFamily="18" charset="0"/>
                <a:cs typeface="Times New Roman" panose="02020603050405020304" pitchFamily="18" charset="0"/>
              </a:rPr>
              <a:t>Explanation:</a:t>
            </a:r>
          </a:p>
          <a:p>
            <a:pPr lvl="0"/>
            <a:r>
              <a:rPr lang="en-GB" sz="2400" dirty="0">
                <a:latin typeface="Times New Roman" panose="02020603050405020304" pitchFamily="18" charset="0"/>
                <a:cs typeface="Times New Roman" panose="02020603050405020304" pitchFamily="18" charset="0"/>
              </a:rPr>
              <a:t>In this context, students evaluate the alignment of each phrase with Bloom’s taxonomy, determining whether it accurately represents a cognitive level within the domain.</a:t>
            </a: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385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720947"/>
          </a:xfrm>
        </p:spPr>
        <p:txBody>
          <a:bodyPr/>
          <a:lstStyle/>
          <a:p>
            <a:r>
              <a:rPr lang="en-US" sz="4400" kern="1200" dirty="0">
                <a:solidFill>
                  <a:srgbClr val="00499F"/>
                </a:solidFill>
                <a:latin typeface="Times New Roman" panose="02020603050405020304" pitchFamily="18" charset="0"/>
                <a:cs typeface="Times New Roman" panose="02020603050405020304" pitchFamily="18" charset="0"/>
              </a:rPr>
              <a:t>Limitation</a:t>
            </a:r>
            <a:endParaRPr lang="en-US" sz="4000" dirty="0">
              <a:solidFill>
                <a:srgbClr val="00499F"/>
              </a:solidFill>
            </a:endParaRPr>
          </a:p>
        </p:txBody>
      </p:sp>
      <p:pic>
        <p:nvPicPr>
          <p:cNvPr id="4" name="Content Placeholder 3"/>
          <p:cNvPicPr>
            <a:picLocks noGrp="1" noChangeAspect="1"/>
          </p:cNvPicPr>
          <p:nvPr>
            <p:ph idx="1"/>
          </p:nvPr>
        </p:nvPicPr>
        <p:blipFill>
          <a:blip r:embed="rId2"/>
          <a:stretch>
            <a:fillRect/>
          </a:stretch>
        </p:blipFill>
        <p:spPr>
          <a:xfrm>
            <a:off x="624418" y="1196752"/>
            <a:ext cx="10800174" cy="4699310"/>
          </a:xfrm>
          <a:prstGeom prst="rect">
            <a:avLst/>
          </a:prstGeom>
        </p:spPr>
      </p:pic>
    </p:spTree>
    <p:extLst>
      <p:ext uri="{BB962C8B-B14F-4D97-AF65-F5344CB8AC3E}">
        <p14:creationId xmlns:p14="http://schemas.microsoft.com/office/powerpoint/2010/main" val="252249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D8700-D21C-1BAC-9CBA-D39A4B8733CF}"/>
              </a:ext>
            </a:extLst>
          </p:cNvPr>
          <p:cNvSpPr>
            <a:spLocks noGrp="1"/>
          </p:cNvSpPr>
          <p:nvPr>
            <p:ph type="title"/>
          </p:nvPr>
        </p:nvSpPr>
        <p:spPr>
          <a:xfrm>
            <a:off x="624418" y="331789"/>
            <a:ext cx="10943167" cy="936971"/>
          </a:xfrm>
        </p:spPr>
        <p:txBody>
          <a:bodyPr/>
          <a:lstStyle/>
          <a:p>
            <a:r>
              <a:rPr lang="en-US" sz="4000" b="1" dirty="0">
                <a:solidFill>
                  <a:srgbClr val="00499F"/>
                </a:solidFill>
                <a:latin typeface="Times New Roman" panose="02020603050405020304" pitchFamily="18" charset="0"/>
                <a:cs typeface="Times New Roman" panose="02020603050405020304" pitchFamily="18" charset="0"/>
              </a:rPr>
              <a:t>MATCHING</a:t>
            </a:r>
            <a:endParaRPr lang="en-US" sz="4000" dirty="0">
              <a:solidFill>
                <a:srgbClr val="00499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F984947-981D-2D73-E209-30F13AF5755B}"/>
              </a:ext>
            </a:extLst>
          </p:cNvPr>
          <p:cNvSpPr>
            <a:spLocks noGrp="1"/>
          </p:cNvSpPr>
          <p:nvPr>
            <p:ph idx="1"/>
          </p:nvPr>
        </p:nvSpPr>
        <p:spPr>
          <a:xfrm>
            <a:off x="589731" y="1772816"/>
            <a:ext cx="11194901" cy="2664445"/>
          </a:xfrm>
        </p:spPr>
        <p:txBody>
          <a:bodyPr/>
          <a:lstStyle/>
          <a:p>
            <a:r>
              <a:rPr lang="en-US" sz="2800" dirty="0">
                <a:solidFill>
                  <a:srgbClr val="303336"/>
                </a:solidFill>
                <a:latin typeface="Times New Roman" panose="02020603050405020304" pitchFamily="18" charset="0"/>
                <a:cs typeface="Times New Roman" panose="02020603050405020304" pitchFamily="18" charset="0"/>
              </a:rPr>
              <a:t>an objective test consisting of two sets of items to be matched with each other for a specified attribute,</a:t>
            </a:r>
            <a:r>
              <a:rPr lang="en-US" sz="2800" dirty="0">
                <a:latin typeface="Times New Roman" panose="02020603050405020304" pitchFamily="18" charset="0"/>
                <a:cs typeface="Times New Roman" panose="02020603050405020304" pitchFamily="18" charset="0"/>
              </a:rPr>
              <a:t> A </a:t>
            </a:r>
            <a:r>
              <a:rPr lang="en-US" sz="2800" dirty="0">
                <a:solidFill>
                  <a:schemeClr val="accent3">
                    <a:lumMod val="50000"/>
                  </a:schemeClr>
                </a:solidFill>
                <a:latin typeface="Times New Roman" panose="02020603050405020304" pitchFamily="18" charset="0"/>
                <a:cs typeface="Times New Roman" panose="02020603050405020304" pitchFamily="18" charset="0"/>
              </a:rPr>
              <a:t>recognition </a:t>
            </a:r>
            <a:r>
              <a:rPr lang="en-US" sz="2800" dirty="0">
                <a:latin typeface="Times New Roman" panose="02020603050405020304" pitchFamily="18" charset="0"/>
                <a:cs typeface="Times New Roman" panose="02020603050405020304" pitchFamily="18" charset="0"/>
              </a:rPr>
              <a:t>and structured-response type of test</a:t>
            </a:r>
            <a:r>
              <a:rPr lang="en-US" sz="2800" dirty="0">
                <a:solidFill>
                  <a:prstClr val="black"/>
                </a:solidFill>
                <a:latin typeface="Times New Roman" panose="02020603050405020304" pitchFamily="18" charset="0"/>
                <a:ea typeface="Calibri"/>
                <a:cs typeface="Times New Roman" panose="02020603050405020304" pitchFamily="18" charset="0"/>
              </a:rPr>
              <a:t> </a:t>
            </a:r>
            <a:endParaRPr lang="en-US" sz="2800" dirty="0">
              <a:solidFill>
                <a:srgbClr val="303336"/>
              </a:solidFill>
              <a:latin typeface="Times New Roman" panose="02020603050405020304" pitchFamily="18" charset="0"/>
              <a:cs typeface="Times New Roman" panose="02020603050405020304" pitchFamily="18" charset="0"/>
            </a:endParaRPr>
          </a:p>
          <a:p>
            <a:r>
              <a:rPr lang="en-GB" sz="2800" b="0" i="0" kern="1200" dirty="0">
                <a:latin typeface="Times New Roman" panose="02020603050405020304" pitchFamily="18" charset="0"/>
                <a:cs typeface="Times New Roman" panose="02020603050405020304" pitchFamily="18" charset="0"/>
              </a:rPr>
              <a:t>Matching exercises are a valuable tool in nursing education that facilitates the evaluation of students' ability to associate and connect relevant information. </a:t>
            </a:r>
            <a:endParaRPr lang="x-none" sz="2800" kern="1200"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xmlns="" id="{57EFFAC7-D642-67E7-8CFB-1B3990D77B2F}"/>
              </a:ext>
            </a:extLst>
          </p:cNvPr>
          <p:cNvPicPr>
            <a:picLocks noChangeAspect="1"/>
          </p:cNvPicPr>
          <p:nvPr/>
        </p:nvPicPr>
        <p:blipFill>
          <a:blip r:embed="rId2"/>
          <a:stretch>
            <a:fillRect/>
          </a:stretch>
        </p:blipFill>
        <p:spPr>
          <a:xfrm rot="1058027">
            <a:off x="7179398" y="4813911"/>
            <a:ext cx="3839788" cy="2104604"/>
          </a:xfrm>
          <a:prstGeom prst="rect">
            <a:avLst/>
          </a:prstGeom>
        </p:spPr>
      </p:pic>
    </p:spTree>
    <p:extLst>
      <p:ext uri="{BB962C8B-B14F-4D97-AF65-F5344CB8AC3E}">
        <p14:creationId xmlns:p14="http://schemas.microsoft.com/office/powerpoint/2010/main" val="9414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9A415-45E3-7E24-0368-FE80007CB557}"/>
              </a:ext>
            </a:extLst>
          </p:cNvPr>
          <p:cNvSpPr>
            <a:spLocks noGrp="1"/>
          </p:cNvSpPr>
          <p:nvPr>
            <p:ph type="title"/>
          </p:nvPr>
        </p:nvSpPr>
        <p:spPr>
          <a:xfrm>
            <a:off x="624419" y="331789"/>
            <a:ext cx="10512142" cy="864963"/>
          </a:xfrm>
        </p:spPr>
        <p:txBody>
          <a:bodyPr/>
          <a:lstStyle/>
          <a:p>
            <a:pPr algn="ctr"/>
            <a:r>
              <a:rPr lang="en-US" sz="3200" b="1" dirty="0">
                <a:solidFill>
                  <a:srgbClr val="00499F"/>
                </a:solidFill>
                <a:latin typeface="Times New Roman" panose="02020603050405020304" pitchFamily="18" charset="0"/>
                <a:cs typeface="Times New Roman" panose="02020603050405020304" pitchFamily="18" charset="0"/>
              </a:rPr>
              <a:t>MATCHING</a:t>
            </a:r>
            <a:endParaRPr lang="en-US" dirty="0">
              <a:solidFill>
                <a:srgbClr val="00499F"/>
              </a:solidFill>
            </a:endParaRPr>
          </a:p>
        </p:txBody>
      </p:sp>
      <p:sp>
        <p:nvSpPr>
          <p:cNvPr id="3" name="Content Placeholder 2">
            <a:extLst>
              <a:ext uri="{FF2B5EF4-FFF2-40B4-BE49-F238E27FC236}">
                <a16:creationId xmlns:a16="http://schemas.microsoft.com/office/drawing/2014/main" xmlns="" id="{D504E738-6586-99CD-E178-C6E60DAF91CD}"/>
              </a:ext>
            </a:extLst>
          </p:cNvPr>
          <p:cNvSpPr>
            <a:spLocks noGrp="1"/>
          </p:cNvSpPr>
          <p:nvPr>
            <p:ph idx="1"/>
          </p:nvPr>
        </p:nvSpPr>
        <p:spPr>
          <a:xfrm>
            <a:off x="695400" y="1484784"/>
            <a:ext cx="10872185" cy="3528392"/>
          </a:xfrm>
        </p:spPr>
        <p:txBody>
          <a:bodyPr/>
          <a:lstStyle/>
          <a:p>
            <a:pPr marL="0" lvl="0" indent="0" algn="just">
              <a:lnSpc>
                <a:spcPct val="150000"/>
              </a:lnSpc>
              <a:buNone/>
            </a:pPr>
            <a:r>
              <a:rPr lang="en-GB" sz="2400" b="1" i="0" dirty="0">
                <a:solidFill>
                  <a:srgbClr val="FF0000"/>
                </a:solidFill>
                <a:latin typeface="Times New Roman" panose="02020603050405020304" pitchFamily="18" charset="0"/>
                <a:cs typeface="Times New Roman" panose="02020603050405020304" pitchFamily="18" charset="0"/>
              </a:rPr>
              <a:t>Definition</a:t>
            </a:r>
            <a:r>
              <a:rPr lang="en-GB" sz="2400" b="0" i="0" dirty="0">
                <a:solidFill>
                  <a:srgbClr val="FF0000"/>
                </a:solidFill>
                <a:latin typeface="Times New Roman" panose="02020603050405020304" pitchFamily="18" charset="0"/>
                <a:cs typeface="Times New Roman" panose="02020603050405020304" pitchFamily="18" charset="0"/>
              </a:rPr>
              <a:t>: </a:t>
            </a:r>
            <a:endParaRPr lang="ar-SA" sz="2400" b="0" i="0" dirty="0">
              <a:solidFill>
                <a:srgbClr val="FF0000"/>
              </a:solidFill>
              <a:latin typeface="Times New Roman" panose="02020603050405020304" pitchFamily="18" charset="0"/>
              <a:cs typeface="Times New Roman" panose="02020603050405020304" pitchFamily="18" charset="0"/>
            </a:endParaRPr>
          </a:p>
          <a:p>
            <a:pPr lvl="0" algn="just">
              <a:lnSpc>
                <a:spcPct val="150000"/>
              </a:lnSpc>
            </a:pPr>
            <a:r>
              <a:rPr lang="en-GB" sz="2400" b="0" i="0" dirty="0">
                <a:latin typeface="Times New Roman" panose="02020603050405020304" pitchFamily="18" charset="0"/>
                <a:cs typeface="Times New Roman" panose="02020603050405020304" pitchFamily="18" charset="0"/>
              </a:rPr>
              <a:t>Matching exercises consist of two </a:t>
            </a:r>
            <a:r>
              <a:rPr lang="en-GB" sz="2400" b="1" i="0" dirty="0">
                <a:solidFill>
                  <a:srgbClr val="C00000"/>
                </a:solidFill>
                <a:latin typeface="Times New Roman" panose="02020603050405020304" pitchFamily="18" charset="0"/>
                <a:cs typeface="Times New Roman" panose="02020603050405020304" pitchFamily="18" charset="0"/>
              </a:rPr>
              <a:t>parallel columns </a:t>
            </a:r>
            <a:r>
              <a:rPr lang="en-GB" sz="2400" b="0" i="0" dirty="0">
                <a:latin typeface="Times New Roman" panose="02020603050405020304" pitchFamily="18" charset="0"/>
                <a:cs typeface="Times New Roman" panose="02020603050405020304" pitchFamily="18" charset="0"/>
              </a:rPr>
              <a:t>where students pair terms, phrases, sentences, or numbers from one column with their corresponding matches in the other column. </a:t>
            </a:r>
            <a:endParaRPr lang="x-none" sz="2400" dirty="0">
              <a:latin typeface="Times New Roman" panose="02020603050405020304" pitchFamily="18" charset="0"/>
              <a:cs typeface="Times New Roman" panose="02020603050405020304" pitchFamily="18" charset="0"/>
            </a:endParaRPr>
          </a:p>
          <a:p>
            <a:pPr lvl="0" algn="just">
              <a:lnSpc>
                <a:spcPct val="150000"/>
              </a:lnSpc>
            </a:pPr>
            <a:r>
              <a:rPr lang="en-GB" sz="2400" b="0" i="0" dirty="0">
                <a:latin typeface="Times New Roman" panose="02020603050405020304" pitchFamily="18" charset="0"/>
                <a:cs typeface="Times New Roman" panose="02020603050405020304" pitchFamily="18" charset="0"/>
              </a:rPr>
              <a:t>One column presents a list of </a:t>
            </a:r>
            <a:r>
              <a:rPr lang="en-GB" sz="2400" b="1" i="0" dirty="0">
                <a:solidFill>
                  <a:srgbClr val="C00000"/>
                </a:solidFill>
                <a:latin typeface="Times New Roman" panose="02020603050405020304" pitchFamily="18" charset="0"/>
                <a:cs typeface="Times New Roman" panose="02020603050405020304" pitchFamily="18" charset="0"/>
              </a:rPr>
              <a:t>premises, </a:t>
            </a:r>
            <a:r>
              <a:rPr lang="en-GB" sz="2400" b="0" i="0" dirty="0">
                <a:latin typeface="Times New Roman" panose="02020603050405020304" pitchFamily="18" charset="0"/>
                <a:cs typeface="Times New Roman" panose="02020603050405020304" pitchFamily="18" charset="0"/>
              </a:rPr>
              <a:t>while the other, referred to as </a:t>
            </a:r>
            <a:r>
              <a:rPr lang="en-GB" sz="2400" b="1" i="0" dirty="0">
                <a:solidFill>
                  <a:srgbClr val="C00000"/>
                </a:solidFill>
                <a:latin typeface="Times New Roman" panose="02020603050405020304" pitchFamily="18" charset="0"/>
                <a:cs typeface="Times New Roman" panose="02020603050405020304" pitchFamily="18" charset="0"/>
              </a:rPr>
              <a:t>responses</a:t>
            </a:r>
            <a:r>
              <a:rPr lang="en-GB" sz="2400" b="0" i="0" dirty="0">
                <a:solidFill>
                  <a:srgbClr val="C00000"/>
                </a:solidFill>
                <a:latin typeface="Times New Roman" panose="02020603050405020304" pitchFamily="18" charset="0"/>
                <a:cs typeface="Times New Roman" panose="02020603050405020304" pitchFamily="18" charset="0"/>
              </a:rPr>
              <a:t>, </a:t>
            </a:r>
            <a:r>
              <a:rPr lang="en-GB" sz="2400" b="0" i="0" dirty="0">
                <a:latin typeface="Times New Roman" panose="02020603050405020304" pitchFamily="18" charset="0"/>
                <a:cs typeface="Times New Roman" panose="02020603050405020304" pitchFamily="18" charset="0"/>
              </a:rPr>
              <a:t>contains the items for selection.</a:t>
            </a:r>
            <a:endParaRPr lang="x-none" sz="2400" dirty="0">
              <a:latin typeface="Times New Roman" panose="02020603050405020304" pitchFamily="18" charset="0"/>
              <a:cs typeface="Times New Roman" panose="02020603050405020304" pitchFamily="18" charset="0"/>
            </a:endParaRPr>
          </a:p>
          <a:p>
            <a:pPr algn="just"/>
            <a:endParaRPr lang="en-US" dirty="0"/>
          </a:p>
        </p:txBody>
      </p:sp>
      <p:pic>
        <p:nvPicPr>
          <p:cNvPr id="4" name="Picture 3">
            <a:extLst>
              <a:ext uri="{FF2B5EF4-FFF2-40B4-BE49-F238E27FC236}">
                <a16:creationId xmlns:a16="http://schemas.microsoft.com/office/drawing/2014/main" xmlns="" id="{79A81575-8976-9AF4-936E-2261DAEF5B29}"/>
              </a:ext>
            </a:extLst>
          </p:cNvPr>
          <p:cNvPicPr>
            <a:picLocks noChangeAspect="1"/>
          </p:cNvPicPr>
          <p:nvPr/>
        </p:nvPicPr>
        <p:blipFill>
          <a:blip r:embed="rId2"/>
          <a:stretch>
            <a:fillRect/>
          </a:stretch>
        </p:blipFill>
        <p:spPr>
          <a:xfrm>
            <a:off x="7032104" y="5013176"/>
            <a:ext cx="4645310" cy="1844824"/>
          </a:xfrm>
          <a:prstGeom prst="rect">
            <a:avLst/>
          </a:prstGeom>
        </p:spPr>
      </p:pic>
    </p:spTree>
    <p:extLst>
      <p:ext uri="{BB962C8B-B14F-4D97-AF65-F5344CB8AC3E}">
        <p14:creationId xmlns:p14="http://schemas.microsoft.com/office/powerpoint/2010/main" val="12142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79717-2D94-D217-00D9-8132C098D73D}"/>
              </a:ext>
            </a:extLst>
          </p:cNvPr>
          <p:cNvSpPr>
            <a:spLocks noGrp="1"/>
          </p:cNvSpPr>
          <p:nvPr>
            <p:ph type="title"/>
          </p:nvPr>
        </p:nvSpPr>
        <p:spPr/>
        <p:txBody>
          <a:bodyPr/>
          <a:lstStyle/>
          <a:p>
            <a:pPr algn="ctr"/>
            <a:r>
              <a:rPr lang="en-GB" sz="3200" b="1" dirty="0">
                <a:solidFill>
                  <a:srgbClr val="00499F"/>
                </a:solidFill>
                <a:latin typeface="Times New Roman" panose="02020603050405020304" pitchFamily="18" charset="0"/>
                <a:cs typeface="Times New Roman" panose="02020603050405020304" pitchFamily="18" charset="0"/>
              </a:rPr>
              <a:t>Purpose of Matching Exercises</a:t>
            </a:r>
            <a:endParaRPr lang="en-US" dirty="0">
              <a:solidFill>
                <a:srgbClr val="00499F"/>
              </a:solidFill>
            </a:endParaRPr>
          </a:p>
        </p:txBody>
      </p:sp>
      <p:sp>
        <p:nvSpPr>
          <p:cNvPr id="3" name="Content Placeholder 2">
            <a:extLst>
              <a:ext uri="{FF2B5EF4-FFF2-40B4-BE49-F238E27FC236}">
                <a16:creationId xmlns:a16="http://schemas.microsoft.com/office/drawing/2014/main" xmlns="" id="{BEBB3F87-B8E7-1795-CDC7-D5DE06CAC8CF}"/>
              </a:ext>
            </a:extLst>
          </p:cNvPr>
          <p:cNvSpPr>
            <a:spLocks noGrp="1"/>
          </p:cNvSpPr>
          <p:nvPr>
            <p:ph idx="1"/>
          </p:nvPr>
        </p:nvSpPr>
        <p:spPr>
          <a:xfrm>
            <a:off x="767408" y="1412876"/>
            <a:ext cx="10800174" cy="4608661"/>
          </a:xfrm>
        </p:spPr>
        <p:txBody>
          <a:bodyPr/>
          <a:lstStyle/>
          <a:p>
            <a:pPr marL="0" indent="0" algn="just">
              <a:buNone/>
            </a:pPr>
            <a:r>
              <a:rPr lang="en-GB" sz="2400" b="1" i="0" dirty="0">
                <a:solidFill>
                  <a:srgbClr val="FF0000"/>
                </a:solidFill>
                <a:latin typeface="Times New Roman" panose="02020603050405020304" pitchFamily="18" charset="0"/>
                <a:cs typeface="Times New Roman" panose="02020603050405020304" pitchFamily="18" charset="0"/>
              </a:rPr>
              <a:t>Testing Associations</a:t>
            </a:r>
            <a:r>
              <a:rPr lang="en-GB" sz="2400" b="0" i="0" dirty="0">
                <a:solidFill>
                  <a:srgbClr val="FF0000"/>
                </a:solidFill>
                <a:latin typeface="Times New Roman" panose="02020603050405020304" pitchFamily="18" charset="0"/>
                <a:cs typeface="Times New Roman" panose="02020603050405020304" pitchFamily="18" charset="0"/>
              </a:rPr>
              <a:t>: </a:t>
            </a:r>
            <a:endParaRPr lang="x-none" sz="2400" dirty="0">
              <a:solidFill>
                <a:srgbClr val="FF0000"/>
              </a:solidFill>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Matching exercises are particularly suitable for assessing the ability of nursing students to associate terms, concepts, or facts</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They help test the understanding of categories, classifications, groupings, definitions, and related nursing knowledge.</a:t>
            </a:r>
            <a:r>
              <a:rPr lang="en-US" sz="2400" dirty="0">
                <a:latin typeface="Times New Roman" panose="02020603050405020304" pitchFamily="18" charset="0"/>
                <a:cs typeface="Times New Roman" panose="02020603050405020304" pitchFamily="18" charset="0"/>
              </a:rPr>
              <a:t> </a:t>
            </a:r>
          </a:p>
          <a:p>
            <a:pPr lvl="0" algn="just"/>
            <a:endParaRPr lang="ar-SA" sz="2400" dirty="0">
              <a:latin typeface="Times New Roman" panose="02020603050405020304" pitchFamily="18" charset="0"/>
              <a:cs typeface="Times New Roman" panose="02020603050405020304" pitchFamily="18" charset="0"/>
            </a:endParaRPr>
          </a:p>
          <a:p>
            <a:pPr marL="0" indent="0" algn="just">
              <a:buNone/>
            </a:pPr>
            <a:r>
              <a:rPr lang="en-GB" sz="2400" b="1" i="0" dirty="0">
                <a:solidFill>
                  <a:srgbClr val="FF0000"/>
                </a:solidFill>
                <a:latin typeface="Times New Roman" panose="02020603050405020304" pitchFamily="18" charset="0"/>
                <a:cs typeface="Times New Roman" panose="02020603050405020304" pitchFamily="18" charset="0"/>
              </a:rPr>
              <a:t>Efficiency in Fact Assessment</a:t>
            </a:r>
            <a:r>
              <a:rPr lang="en-GB" sz="2400" b="0" i="0" dirty="0">
                <a:solidFill>
                  <a:srgbClr val="FF0000"/>
                </a:solidFill>
                <a:latin typeface="Times New Roman" panose="02020603050405020304" pitchFamily="18" charset="0"/>
                <a:cs typeface="Times New Roman" panose="02020603050405020304" pitchFamily="18" charset="0"/>
              </a:rPr>
              <a:t>: </a:t>
            </a:r>
            <a:endParaRPr lang="x-none" sz="2400" dirty="0">
              <a:solidFill>
                <a:srgbClr val="FF0000"/>
              </a:solidFill>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Matching exercises provide an efficient way to evaluate multiple facts simultaneously, particularly when those facts share a common theme.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This approach is advantageous as it reduces the need for creating individual items for each piece of information.</a:t>
            </a:r>
            <a:endParaRPr lang="x-none" sz="2400" dirty="0">
              <a:latin typeface="Times New Roman" panose="02020603050405020304" pitchFamily="18" charset="0"/>
              <a:cs typeface="Times New Roman" panose="02020603050405020304" pitchFamily="18" charset="0"/>
            </a:endParaRPr>
          </a:p>
          <a:p>
            <a:pPr lvl="0" algn="just"/>
            <a:endParaRPr lang="x-none"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700689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38266-FC32-3375-892A-F4ACA0300FCA}"/>
              </a:ext>
            </a:extLst>
          </p:cNvPr>
          <p:cNvSpPr>
            <a:spLocks noGrp="1"/>
          </p:cNvSpPr>
          <p:nvPr>
            <p:ph type="title"/>
          </p:nvPr>
        </p:nvSpPr>
        <p:spPr>
          <a:xfrm>
            <a:off x="624418" y="331789"/>
            <a:ext cx="10943167" cy="720947"/>
          </a:xfrm>
        </p:spPr>
        <p:txBody>
          <a:bodyPr/>
          <a:lstStyle/>
          <a:p>
            <a:pPr algn="ctr"/>
            <a:r>
              <a:rPr lang="en-US" b="1" dirty="0">
                <a:solidFill>
                  <a:srgbClr val="00499F"/>
                </a:solidFill>
                <a:latin typeface="Times New Roman" panose="02020603050405020304" pitchFamily="18" charset="0"/>
                <a:cs typeface="Times New Roman" panose="02020603050405020304" pitchFamily="18" charset="0"/>
              </a:rPr>
              <a:t>Writing Matching Exercises</a:t>
            </a:r>
            <a:endParaRPr lang="en-US" dirty="0">
              <a:solidFill>
                <a:srgbClr val="00499F"/>
              </a:solidFill>
            </a:endParaRPr>
          </a:p>
        </p:txBody>
      </p:sp>
      <p:sp>
        <p:nvSpPr>
          <p:cNvPr id="3" name="Content Placeholder 2">
            <a:extLst>
              <a:ext uri="{FF2B5EF4-FFF2-40B4-BE49-F238E27FC236}">
                <a16:creationId xmlns:a16="http://schemas.microsoft.com/office/drawing/2014/main" xmlns="" id="{327383CD-B593-45FA-D60F-FA2CEC6D78C2}"/>
              </a:ext>
            </a:extLst>
          </p:cNvPr>
          <p:cNvSpPr>
            <a:spLocks noGrp="1"/>
          </p:cNvSpPr>
          <p:nvPr>
            <p:ph idx="1"/>
          </p:nvPr>
        </p:nvSpPr>
        <p:spPr>
          <a:xfrm>
            <a:off x="624418" y="1357079"/>
            <a:ext cx="10943167" cy="4016138"/>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1-Develop a matching exercise around homogeneous content </a:t>
            </a:r>
            <a:endParaRPr lang="x-none" sz="2400" b="1" dirty="0">
              <a:latin typeface="Times New Roman" panose="02020603050405020304" pitchFamily="18" charset="0"/>
              <a:cs typeface="Times New Roman" panose="02020603050405020304" pitchFamily="18" charset="0"/>
            </a:endParaRPr>
          </a:p>
          <a:p>
            <a:pPr lvl="0" algn="just">
              <a:lnSpc>
                <a:spcPct val="150000"/>
              </a:lnSpc>
            </a:pPr>
            <a:r>
              <a:rPr lang="en-GB" sz="2400" b="0" i="0" dirty="0">
                <a:latin typeface="Times New Roman" panose="02020603050405020304" pitchFamily="18" charset="0"/>
                <a:cs typeface="Times New Roman" panose="02020603050405020304" pitchFamily="18" charset="0"/>
              </a:rPr>
              <a:t>The core of a successful matching exercise is to ensure that both the </a:t>
            </a:r>
            <a:r>
              <a:rPr lang="en-GB" sz="2400" b="0" i="0" dirty="0">
                <a:solidFill>
                  <a:srgbClr val="FF0000"/>
                </a:solidFill>
                <a:latin typeface="Times New Roman" panose="02020603050405020304" pitchFamily="18" charset="0"/>
                <a:cs typeface="Times New Roman" panose="02020603050405020304" pitchFamily="18" charset="0"/>
              </a:rPr>
              <a:t>premises and responses </a:t>
            </a:r>
            <a:r>
              <a:rPr lang="en-GB" sz="2400" b="0" i="0" dirty="0">
                <a:latin typeface="Times New Roman" panose="02020603050405020304" pitchFamily="18" charset="0"/>
                <a:cs typeface="Times New Roman" panose="02020603050405020304" pitchFamily="18" charset="0"/>
              </a:rPr>
              <a:t>are closely related to the same content area. </a:t>
            </a:r>
            <a:endParaRPr lang="x-none" sz="2400" dirty="0">
              <a:latin typeface="Times New Roman" panose="02020603050405020304" pitchFamily="18" charset="0"/>
              <a:cs typeface="Times New Roman" panose="02020603050405020304" pitchFamily="18" charset="0"/>
            </a:endParaRPr>
          </a:p>
          <a:p>
            <a:pPr lvl="0" algn="just">
              <a:lnSpc>
                <a:spcPct val="150000"/>
              </a:lnSpc>
            </a:pPr>
            <a:r>
              <a:rPr lang="en-GB" sz="2400" b="0" i="0" dirty="0">
                <a:latin typeface="Times New Roman" panose="02020603050405020304" pitchFamily="18" charset="0"/>
                <a:cs typeface="Times New Roman" panose="02020603050405020304" pitchFamily="18" charset="0"/>
              </a:rPr>
              <a:t>This provides </a:t>
            </a:r>
            <a:r>
              <a:rPr lang="en-GB" sz="2400" b="0" i="0" dirty="0">
                <a:solidFill>
                  <a:srgbClr val="FF0000"/>
                </a:solidFill>
                <a:latin typeface="Times New Roman" panose="02020603050405020304" pitchFamily="18" charset="0"/>
                <a:cs typeface="Times New Roman" panose="02020603050405020304" pitchFamily="18" charset="0"/>
              </a:rPr>
              <a:t>coherence</a:t>
            </a:r>
            <a:r>
              <a:rPr lang="en-GB" sz="2400" b="0" i="0" dirty="0">
                <a:latin typeface="Times New Roman" panose="02020603050405020304" pitchFamily="18" charset="0"/>
                <a:cs typeface="Times New Roman" panose="02020603050405020304" pitchFamily="18" charset="0"/>
              </a:rPr>
              <a:t> and </a:t>
            </a:r>
            <a:r>
              <a:rPr lang="en-GB" sz="2400" b="0" i="0" dirty="0">
                <a:solidFill>
                  <a:srgbClr val="FF0000"/>
                </a:solidFill>
                <a:latin typeface="Times New Roman" panose="02020603050405020304" pitchFamily="18" charset="0"/>
                <a:cs typeface="Times New Roman" panose="02020603050405020304" pitchFamily="18" charset="0"/>
              </a:rPr>
              <a:t>relevance</a:t>
            </a:r>
            <a:r>
              <a:rPr lang="en-GB" sz="2400" b="0" i="0" dirty="0">
                <a:latin typeface="Times New Roman" panose="02020603050405020304" pitchFamily="18" charset="0"/>
                <a:cs typeface="Times New Roman" panose="02020603050405020304" pitchFamily="18" charset="0"/>
              </a:rPr>
              <a:t> to the exercise, making it easier for students to draw associations. </a:t>
            </a:r>
            <a:endParaRPr lang="x-none" sz="2400" dirty="0">
              <a:latin typeface="Times New Roman" panose="02020603050405020304" pitchFamily="18" charset="0"/>
              <a:cs typeface="Times New Roman" panose="02020603050405020304" pitchFamily="18" charset="0"/>
            </a:endParaRPr>
          </a:p>
          <a:p>
            <a:pPr lvl="0" algn="just">
              <a:lnSpc>
                <a:spcPct val="150000"/>
              </a:lnSpc>
            </a:pPr>
            <a:r>
              <a:rPr lang="en-GB" sz="2400" b="0" i="0" dirty="0">
                <a:solidFill>
                  <a:srgbClr val="FF0000"/>
                </a:solidFill>
                <a:latin typeface="Times New Roman" panose="02020603050405020304" pitchFamily="18" charset="0"/>
                <a:cs typeface="Times New Roman" panose="02020603050405020304" pitchFamily="18" charset="0"/>
              </a:rPr>
              <a:t>For instance</a:t>
            </a:r>
            <a:r>
              <a:rPr lang="en-GB" sz="2400" b="0" i="0" dirty="0">
                <a:solidFill>
                  <a:schemeClr val="accent3">
                    <a:lumMod val="50000"/>
                  </a:schemeClr>
                </a:solidFill>
                <a:latin typeface="Times New Roman" panose="02020603050405020304" pitchFamily="18" charset="0"/>
                <a:cs typeface="Times New Roman" panose="02020603050405020304" pitchFamily="18" charset="0"/>
              </a:rPr>
              <a:t>, </a:t>
            </a:r>
            <a:r>
              <a:rPr lang="en-GB" sz="2400" b="0" i="0" dirty="0">
                <a:latin typeface="Times New Roman" panose="02020603050405020304" pitchFamily="18" charset="0"/>
                <a:cs typeface="Times New Roman" panose="02020603050405020304" pitchFamily="18" charset="0"/>
              </a:rPr>
              <a:t>matching laboratory tests with their corresponding values or health insurance types with their defining characteristics.</a:t>
            </a:r>
            <a:endParaRPr lang="x-none"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46302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BAA63-7652-FDCB-9F9C-3BACDF3F3701}"/>
              </a:ext>
            </a:extLst>
          </p:cNvPr>
          <p:cNvSpPr>
            <a:spLocks noGrp="1"/>
          </p:cNvSpPr>
          <p:nvPr>
            <p:ph type="title"/>
          </p:nvPr>
        </p:nvSpPr>
        <p:spPr>
          <a:xfrm>
            <a:off x="624418" y="331789"/>
            <a:ext cx="10943167" cy="792955"/>
          </a:xfrm>
        </p:spPr>
        <p:txBody>
          <a:bodyPr/>
          <a:lstStyle/>
          <a:p>
            <a:pPr algn="ctr"/>
            <a:r>
              <a:rPr lang="en-US" b="1" dirty="0">
                <a:solidFill>
                  <a:srgbClr val="00499F"/>
                </a:solidFill>
                <a:latin typeface="Times New Roman" panose="02020603050405020304" pitchFamily="18" charset="0"/>
                <a:cs typeface="Times New Roman" panose="02020603050405020304" pitchFamily="18" charset="0"/>
              </a:rPr>
              <a:t>Writing Matching Exercises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F798D457-3B94-2CDA-BBE9-8F99F9972063}"/>
              </a:ext>
            </a:extLst>
          </p:cNvPr>
          <p:cNvSpPr>
            <a:spLocks noGrp="1"/>
          </p:cNvSpPr>
          <p:nvPr>
            <p:ph idx="1"/>
          </p:nvPr>
        </p:nvSpPr>
        <p:spPr>
          <a:xfrm>
            <a:off x="624417" y="1412776"/>
            <a:ext cx="10943167" cy="4104456"/>
          </a:xfrm>
        </p:spPr>
        <p:txBody>
          <a:bodyPr/>
          <a:lstStyle/>
          <a:p>
            <a:pPr marL="0" indent="0" algn="just">
              <a:buNone/>
            </a:pPr>
            <a:r>
              <a:rPr lang="en-GB" sz="2400" b="1" dirty="0">
                <a:latin typeface="Times New Roman" panose="02020603050405020304" pitchFamily="18" charset="0"/>
                <a:cs typeface="Times New Roman" panose="02020603050405020304" pitchFamily="18" charset="0"/>
              </a:rPr>
              <a:t>2-Include an unequal number of premises and responses</a:t>
            </a:r>
          </a:p>
          <a:p>
            <a:pPr lvl="0" algn="just"/>
            <a:r>
              <a:rPr lang="en-GB" sz="2400" dirty="0">
                <a:latin typeface="Times New Roman" panose="02020603050405020304" pitchFamily="18" charset="0"/>
                <a:cs typeface="Times New Roman" panose="02020603050405020304" pitchFamily="18" charset="0"/>
              </a:rPr>
              <a:t>While there are usually more responses than premises, this </a:t>
            </a:r>
            <a:r>
              <a:rPr lang="en-GB" sz="2400" dirty="0">
                <a:solidFill>
                  <a:srgbClr val="FF0000"/>
                </a:solidFill>
                <a:latin typeface="Times New Roman" panose="02020603050405020304" pitchFamily="18" charset="0"/>
                <a:cs typeface="Times New Roman" panose="02020603050405020304" pitchFamily="18" charset="0"/>
              </a:rPr>
              <a:t>may be limited </a:t>
            </a:r>
            <a:r>
              <a:rPr lang="en-GB" sz="2400" dirty="0">
                <a:latin typeface="Times New Roman" panose="02020603050405020304" pitchFamily="18" charset="0"/>
                <a:cs typeface="Times New Roman" panose="02020603050405020304" pitchFamily="18" charset="0"/>
              </a:rPr>
              <a:t>by the allowed number of answer options on scannable answer sheets. </a:t>
            </a:r>
            <a:endParaRPr lang="x-none" sz="2400" dirty="0">
              <a:latin typeface="Times New Roman" panose="02020603050405020304" pitchFamily="18" charset="0"/>
              <a:cs typeface="Times New Roman" panose="02020603050405020304" pitchFamily="18" charset="0"/>
            </a:endParaRPr>
          </a:p>
          <a:p>
            <a:pPr lvl="0" algn="just"/>
            <a:r>
              <a:rPr lang="en-GB" sz="2400" dirty="0">
                <a:latin typeface="Times New Roman" panose="02020603050405020304" pitchFamily="18" charset="0"/>
                <a:cs typeface="Times New Roman" panose="02020603050405020304" pitchFamily="18" charset="0"/>
              </a:rPr>
              <a:t>In such cases, creating additional premises may be necessary</a:t>
            </a:r>
            <a:endParaRPr lang="en-GB" sz="2400" b="1" dirty="0">
              <a:latin typeface="Times New Roman" panose="02020603050405020304" pitchFamily="18" charset="0"/>
              <a:cs typeface="Times New Roman" panose="02020603050405020304" pitchFamily="18" charset="0"/>
            </a:endParaRPr>
          </a:p>
          <a:p>
            <a:pPr marL="0" indent="0" algn="just">
              <a:buNone/>
            </a:pPr>
            <a:r>
              <a:rPr lang="en-GB" sz="2400" b="1" i="0" dirty="0">
                <a:latin typeface="Times New Roman" panose="02020603050405020304" pitchFamily="18" charset="0"/>
                <a:cs typeface="Times New Roman" panose="02020603050405020304" pitchFamily="18" charset="0"/>
              </a:rPr>
              <a:t>3-Use short lists of premises and responses</a:t>
            </a:r>
          </a:p>
          <a:p>
            <a:pPr lvl="0" algn="just"/>
            <a:r>
              <a:rPr lang="en-GB" sz="2400" b="0" i="0" dirty="0">
                <a:latin typeface="Times New Roman" panose="02020603050405020304" pitchFamily="18" charset="0"/>
                <a:cs typeface="Times New Roman" panose="02020603050405020304" pitchFamily="18" charset="0"/>
              </a:rPr>
              <a:t>Keep both lists of premises and responses </a:t>
            </a:r>
            <a:r>
              <a:rPr lang="en-GB" sz="2400" b="0" i="0" dirty="0">
                <a:solidFill>
                  <a:srgbClr val="FF0000"/>
                </a:solidFill>
                <a:latin typeface="Times New Roman" panose="02020603050405020304" pitchFamily="18" charset="0"/>
                <a:cs typeface="Times New Roman" panose="02020603050405020304" pitchFamily="18" charset="0"/>
              </a:rPr>
              <a:t>relatively short</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solidFill>
                  <a:srgbClr val="FF0000"/>
                </a:solidFill>
                <a:latin typeface="Times New Roman" panose="02020603050405020304" pitchFamily="18" charset="0"/>
                <a:cs typeface="Times New Roman" panose="02020603050405020304" pitchFamily="18" charset="0"/>
              </a:rPr>
              <a:t>Shorter lists </a:t>
            </a:r>
            <a:r>
              <a:rPr lang="en-GB" sz="2400" b="0" i="0" dirty="0">
                <a:latin typeface="Times New Roman" panose="02020603050405020304" pitchFamily="18" charset="0"/>
                <a:cs typeface="Times New Roman" panose="02020603050405020304" pitchFamily="18" charset="0"/>
              </a:rPr>
              <a:t>(typically </a:t>
            </a:r>
            <a:r>
              <a:rPr lang="en-GB" sz="2400" b="0" i="0" dirty="0">
                <a:solidFill>
                  <a:srgbClr val="FF0000"/>
                </a:solidFill>
                <a:latin typeface="Times New Roman" panose="02020603050405020304" pitchFamily="18" charset="0"/>
                <a:cs typeface="Times New Roman" panose="02020603050405020304" pitchFamily="18" charset="0"/>
              </a:rPr>
              <a:t>containing four to seven items </a:t>
            </a:r>
            <a:r>
              <a:rPr lang="en-GB" sz="2400" b="0" i="0" dirty="0">
                <a:latin typeface="Times New Roman" panose="02020603050405020304" pitchFamily="18" charset="0"/>
                <a:cs typeface="Times New Roman" panose="02020603050405020304" pitchFamily="18" charset="0"/>
              </a:rPr>
              <a:t>in each column) ease the task of identifying items from the same content area and save students' reading time. </a:t>
            </a:r>
            <a:endParaRPr lang="x-none" sz="2400" dirty="0">
              <a:latin typeface="Times New Roman" panose="02020603050405020304" pitchFamily="18" charset="0"/>
              <a:cs typeface="Times New Roman" panose="02020603050405020304" pitchFamily="18" charset="0"/>
            </a:endParaRPr>
          </a:p>
          <a:p>
            <a:pPr lvl="0" algn="just"/>
            <a:r>
              <a:rPr lang="en-GB" sz="2400" b="0" i="0" dirty="0">
                <a:solidFill>
                  <a:schemeClr val="tx1">
                    <a:lumMod val="95000"/>
                    <a:lumOff val="5000"/>
                  </a:schemeClr>
                </a:solidFill>
                <a:latin typeface="Times New Roman" panose="02020603050405020304" pitchFamily="18" charset="0"/>
                <a:cs typeface="Times New Roman" panose="02020603050405020304" pitchFamily="18" charset="0"/>
              </a:rPr>
              <a:t>Shorter lists </a:t>
            </a:r>
            <a:r>
              <a:rPr lang="en-GB" sz="2400" b="0" i="0" dirty="0">
                <a:solidFill>
                  <a:srgbClr val="FF0000"/>
                </a:solidFill>
                <a:latin typeface="Times New Roman" panose="02020603050405020304" pitchFamily="18" charset="0"/>
                <a:cs typeface="Times New Roman" panose="02020603050405020304" pitchFamily="18" charset="0"/>
              </a:rPr>
              <a:t>enhance accuracy </a:t>
            </a:r>
            <a:r>
              <a:rPr lang="en-GB" sz="2400" b="0" i="0"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GB" sz="2400" b="0" i="0" dirty="0">
                <a:solidFill>
                  <a:srgbClr val="FF0000"/>
                </a:solidFill>
                <a:latin typeface="Times New Roman" panose="02020603050405020304" pitchFamily="18" charset="0"/>
                <a:cs typeface="Times New Roman" panose="02020603050405020304" pitchFamily="18" charset="0"/>
              </a:rPr>
              <a:t>efficiency </a:t>
            </a:r>
            <a:r>
              <a:rPr lang="en-GB" sz="2400" b="0" i="0" dirty="0">
                <a:solidFill>
                  <a:schemeClr val="tx1">
                    <a:lumMod val="95000"/>
                    <a:lumOff val="5000"/>
                  </a:schemeClr>
                </a:solidFill>
                <a:latin typeface="Times New Roman" panose="02020603050405020304" pitchFamily="18" charset="0"/>
                <a:cs typeface="Times New Roman" panose="02020603050405020304" pitchFamily="18" charset="0"/>
              </a:rPr>
              <a:t>in answering</a:t>
            </a:r>
            <a:endParaRPr lang="x-none"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GB"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31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D2F19-A377-5675-07CA-45CEF51075F6}"/>
              </a:ext>
            </a:extLst>
          </p:cNvPr>
          <p:cNvSpPr>
            <a:spLocks noGrp="1"/>
          </p:cNvSpPr>
          <p:nvPr>
            <p:ph type="title"/>
          </p:nvPr>
        </p:nvSpPr>
        <p:spPr>
          <a:xfrm>
            <a:off x="624418" y="331789"/>
            <a:ext cx="10943167" cy="792955"/>
          </a:xfrm>
        </p:spPr>
        <p:txBody>
          <a:bodyPr/>
          <a:lstStyle/>
          <a:p>
            <a:pPr algn="ctr"/>
            <a:r>
              <a:rPr lang="en-US" sz="3200" b="1" dirty="0">
                <a:solidFill>
                  <a:srgbClr val="00499F"/>
                </a:solidFill>
                <a:latin typeface="Times New Roman" panose="02020603050405020304" pitchFamily="18" charset="0"/>
                <a:cs typeface="Times New Roman" panose="02020603050405020304" pitchFamily="18" charset="0"/>
              </a:rPr>
              <a:t>Writing Matching Exercises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D9A830DE-E265-3026-1E04-58267CAC1D0A}"/>
              </a:ext>
            </a:extLst>
          </p:cNvPr>
          <p:cNvSpPr>
            <a:spLocks noGrp="1"/>
          </p:cNvSpPr>
          <p:nvPr>
            <p:ph idx="1"/>
          </p:nvPr>
        </p:nvSpPr>
        <p:spPr>
          <a:xfrm>
            <a:off x="551384" y="1399403"/>
            <a:ext cx="11089232" cy="4549877"/>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4-Large Number of Responses: </a:t>
            </a:r>
            <a:endParaRPr lang="x-none" sz="2400" b="1" dirty="0">
              <a:latin typeface="Times New Roman" panose="02020603050405020304" pitchFamily="18" charset="0"/>
              <a:cs typeface="Times New Roman" panose="02020603050405020304" pitchFamily="18" charset="0"/>
            </a:endParaRPr>
          </a:p>
          <a:p>
            <a:pPr algn="just"/>
            <a:r>
              <a:rPr lang="en-GB" sz="2400" b="0" i="0" dirty="0">
                <a:solidFill>
                  <a:schemeClr val="tx1">
                    <a:lumMod val="95000"/>
                    <a:lumOff val="5000"/>
                  </a:schemeClr>
                </a:solidFill>
                <a:latin typeface="Times New Roman" panose="02020603050405020304" pitchFamily="18" charset="0"/>
                <a:cs typeface="Times New Roman" panose="02020603050405020304" pitchFamily="18" charset="0"/>
              </a:rPr>
              <a:t>If </a:t>
            </a:r>
            <a:r>
              <a:rPr lang="en-GB" sz="2400" dirty="0">
                <a:solidFill>
                  <a:schemeClr val="tx1">
                    <a:lumMod val="95000"/>
                    <a:lumOff val="5000"/>
                  </a:schemeClr>
                </a:solidFill>
                <a:latin typeface="Times New Roman" panose="02020603050405020304" pitchFamily="18" charset="0"/>
                <a:cs typeface="Times New Roman" panose="02020603050405020304" pitchFamily="18" charset="0"/>
              </a:rPr>
              <a:t>a matching exercise has too </a:t>
            </a:r>
            <a:r>
              <a:rPr lang="en-GB" sz="2400" dirty="0">
                <a:solidFill>
                  <a:srgbClr val="C00000"/>
                </a:solidFill>
                <a:latin typeface="Times New Roman" panose="02020603050405020304" pitchFamily="18" charset="0"/>
                <a:cs typeface="Times New Roman" panose="02020603050405020304" pitchFamily="18" charset="0"/>
              </a:rPr>
              <a:t>many responses, </a:t>
            </a:r>
            <a:r>
              <a:rPr lang="en-GB" sz="2400" dirty="0">
                <a:solidFill>
                  <a:schemeClr val="tx1">
                    <a:lumMod val="95000"/>
                    <a:lumOff val="5000"/>
                  </a:schemeClr>
                </a:solidFill>
                <a:latin typeface="Times New Roman" panose="02020603050405020304" pitchFamily="18" charset="0"/>
                <a:cs typeface="Times New Roman" panose="02020603050405020304" pitchFamily="18" charset="0"/>
              </a:rPr>
              <a:t>consider splitting it into </a:t>
            </a:r>
            <a:r>
              <a:rPr lang="en-GB" sz="2400" b="0" i="0" dirty="0">
                <a:solidFill>
                  <a:srgbClr val="C00000"/>
                </a:solidFill>
                <a:latin typeface="Times New Roman" panose="02020603050405020304" pitchFamily="18" charset="0"/>
                <a:cs typeface="Times New Roman" panose="02020603050405020304" pitchFamily="18" charset="0"/>
              </a:rPr>
              <a:t>two smaller matching exercises</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This prevents students from </a:t>
            </a:r>
            <a:r>
              <a:rPr lang="en-GB" sz="2400" b="0" i="0" dirty="0">
                <a:solidFill>
                  <a:srgbClr val="C00000"/>
                </a:solidFill>
                <a:latin typeface="Times New Roman" panose="02020603050405020304" pitchFamily="18" charset="0"/>
                <a:cs typeface="Times New Roman" panose="02020603050405020304" pitchFamily="18" charset="0"/>
              </a:rPr>
              <a:t>spending excessive time </a:t>
            </a:r>
            <a:r>
              <a:rPr lang="en-GB" sz="2400" b="0" i="0" dirty="0">
                <a:latin typeface="Times New Roman" panose="02020603050405020304" pitchFamily="18" charset="0"/>
                <a:cs typeface="Times New Roman" panose="02020603050405020304" pitchFamily="18" charset="0"/>
              </a:rPr>
              <a:t>reading through the options.</a:t>
            </a:r>
          </a:p>
          <a:p>
            <a:pPr marL="0" lvl="0" indent="0" algn="just">
              <a:buNone/>
            </a:pPr>
            <a:r>
              <a:rPr lang="en-GB" sz="2400" b="0" i="0" dirty="0">
                <a:latin typeface="Times New Roman" panose="02020603050405020304" pitchFamily="18" charset="0"/>
                <a:cs typeface="Times New Roman" panose="02020603050405020304" pitchFamily="18" charset="0"/>
              </a:rPr>
              <a:t> </a:t>
            </a:r>
            <a:r>
              <a:rPr lang="en-GB" sz="2400" b="1" i="0" dirty="0">
                <a:latin typeface="Times New Roman" panose="02020603050405020304" pitchFamily="18" charset="0"/>
                <a:cs typeface="Times New Roman" panose="02020603050405020304" pitchFamily="18" charset="0"/>
              </a:rPr>
              <a:t>5-Clear Directions:</a:t>
            </a:r>
            <a:endParaRPr lang="ar-SA" sz="2400" b="1" i="0" dirty="0">
              <a:latin typeface="Times New Roman" panose="02020603050405020304" pitchFamily="18" charset="0"/>
              <a:cs typeface="Times New Roman" panose="02020603050405020304" pitchFamily="18" charset="0"/>
            </a:endParaRPr>
          </a:p>
          <a:p>
            <a:pPr lvl="0" algn="just"/>
            <a:r>
              <a:rPr lang="en-GB" sz="2400" b="1" i="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Instruction </a:t>
            </a:r>
            <a:r>
              <a:rPr lang="en-GB" sz="2400" b="0" i="0" dirty="0">
                <a:latin typeface="Times New Roman" panose="02020603050405020304" pitchFamily="18" charset="0"/>
                <a:cs typeface="Times New Roman" panose="02020603050405020304" pitchFamily="18" charset="0"/>
              </a:rPr>
              <a:t>should be </a:t>
            </a:r>
            <a:r>
              <a:rPr lang="en-GB" sz="2400" b="0" i="0" dirty="0">
                <a:solidFill>
                  <a:srgbClr val="C00000"/>
                </a:solidFill>
                <a:latin typeface="Times New Roman" panose="02020603050405020304" pitchFamily="18" charset="0"/>
                <a:cs typeface="Times New Roman" panose="02020603050405020304" pitchFamily="18" charset="0"/>
              </a:rPr>
              <a:t>clear and explicit</a:t>
            </a:r>
            <a:r>
              <a:rPr lang="en-GB" sz="2400" b="0" i="0" dirty="0">
                <a:latin typeface="Times New Roman" panose="02020603050405020304" pitchFamily="18" charset="0"/>
                <a:cs typeface="Times New Roman" panose="02020603050405020304" pitchFamily="18" charset="0"/>
              </a:rPr>
              <a:t> about how students should match the items</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Even if the matching seems obvious </a:t>
            </a:r>
            <a:r>
              <a:rPr lang="en-GB" sz="2400" b="0" i="0" dirty="0">
                <a:solidFill>
                  <a:srgbClr val="C00000"/>
                </a:solidFill>
                <a:latin typeface="Times New Roman" panose="02020603050405020304" pitchFamily="18" charset="0"/>
                <a:cs typeface="Times New Roman" panose="02020603050405020304" pitchFamily="18" charset="0"/>
              </a:rPr>
              <a:t>explaining the rationale helps avoid confusion.</a:t>
            </a:r>
            <a:endParaRPr lang="x-none" sz="2400" b="1" dirty="0">
              <a:solidFill>
                <a:srgbClr val="C00000"/>
              </a:solidFill>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600548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DC2E7-C591-9058-615F-DB6CBBDDD7A9}"/>
              </a:ext>
            </a:extLst>
          </p:cNvPr>
          <p:cNvSpPr>
            <a:spLocks noGrp="1"/>
          </p:cNvSpPr>
          <p:nvPr>
            <p:ph type="title"/>
          </p:nvPr>
        </p:nvSpPr>
        <p:spPr>
          <a:xfrm>
            <a:off x="624418" y="331789"/>
            <a:ext cx="10943167" cy="792955"/>
          </a:xfrm>
        </p:spPr>
        <p:txBody>
          <a:bodyPr/>
          <a:lstStyle/>
          <a:p>
            <a:pPr algn="ctr"/>
            <a:r>
              <a:rPr lang="en-US" sz="3200" b="1" dirty="0">
                <a:solidFill>
                  <a:srgbClr val="00499F"/>
                </a:solidFill>
                <a:latin typeface="Times New Roman" panose="02020603050405020304" pitchFamily="18" charset="0"/>
                <a:cs typeface="Times New Roman" panose="02020603050405020304" pitchFamily="18" charset="0"/>
              </a:rPr>
              <a:t>Writing Matching Exercises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4958515F-FCCF-8D56-840B-711AF85F806F}"/>
              </a:ext>
            </a:extLst>
          </p:cNvPr>
          <p:cNvSpPr>
            <a:spLocks noGrp="1"/>
          </p:cNvSpPr>
          <p:nvPr>
            <p:ph idx="1"/>
          </p:nvPr>
        </p:nvSpPr>
        <p:spPr>
          <a:xfrm>
            <a:off x="695400" y="1412876"/>
            <a:ext cx="10872185" cy="4320380"/>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6-Reuse of Responses: </a:t>
            </a:r>
            <a:endParaRPr lang="x-none" sz="2400" b="1" dirty="0">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Indicate whether responses can be used </a:t>
            </a:r>
            <a:r>
              <a:rPr lang="en-US" sz="2400" dirty="0">
                <a:solidFill>
                  <a:srgbClr val="C00000"/>
                </a:solidFill>
                <a:latin typeface="Times New Roman" panose="02020603050405020304" pitchFamily="18" charset="0"/>
                <a:cs typeface="Times New Roman" panose="02020603050405020304" pitchFamily="18" charset="0"/>
              </a:rPr>
              <a:t>once, multiple times, or not at all</a:t>
            </a:r>
            <a:r>
              <a:rPr lang="en-US" sz="2400" dirty="0">
                <a:latin typeface="Times New Roman" panose="02020603050405020304" pitchFamily="18" charset="0"/>
                <a:cs typeface="Times New Roman" panose="02020603050405020304" pitchFamily="18" charset="0"/>
              </a:rPr>
              <a:t>.</a:t>
            </a:r>
          </a:p>
          <a:p>
            <a:pPr lvl="0" algn="just"/>
            <a:r>
              <a:rPr lang="en-US" sz="2400" dirty="0">
                <a:latin typeface="Times New Roman" panose="02020603050405020304" pitchFamily="18" charset="0"/>
                <a:cs typeface="Times New Roman" panose="02020603050405020304" pitchFamily="18" charset="0"/>
              </a:rPr>
              <a:t>This prevent student from assuming that every option will be used exactly once.</a:t>
            </a:r>
            <a:endParaRPr lang="x-none" sz="2400" dirty="0">
              <a:latin typeface="Times New Roman" panose="02020603050405020304" pitchFamily="18" charset="0"/>
              <a:cs typeface="Times New Roman" panose="02020603050405020304" pitchFamily="18" charset="0"/>
            </a:endParaRPr>
          </a:p>
          <a:p>
            <a:pPr marL="0" indent="0" algn="just">
              <a:buNone/>
            </a:pPr>
            <a:r>
              <a:rPr lang="en-GB" sz="2400" b="1" i="0" dirty="0">
                <a:latin typeface="Times New Roman" panose="02020603050405020304" pitchFamily="18" charset="0"/>
                <a:cs typeface="Times New Roman" panose="02020603050405020304" pitchFamily="18" charset="0"/>
              </a:rPr>
              <a:t>7-Layout: </a:t>
            </a:r>
            <a:endParaRPr lang="x-none" sz="2400" b="1"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Arrange the premises and responses with </a:t>
            </a:r>
            <a:r>
              <a:rPr lang="en-GB" sz="2400" b="0" i="0" dirty="0">
                <a:solidFill>
                  <a:srgbClr val="C00000"/>
                </a:solidFill>
                <a:latin typeface="Times New Roman" panose="02020603050405020304" pitchFamily="18" charset="0"/>
                <a:cs typeface="Times New Roman" panose="02020603050405020304" pitchFamily="18" charset="0"/>
              </a:rPr>
              <a:t>longer statements on the left</a:t>
            </a:r>
            <a:r>
              <a:rPr lang="en-GB" sz="2400" b="0" i="0" dirty="0">
                <a:latin typeface="Times New Roman" panose="02020603050405020304" pitchFamily="18" charset="0"/>
                <a:cs typeface="Times New Roman" panose="02020603050405020304" pitchFamily="18" charset="0"/>
              </a:rPr>
              <a:t> and </a:t>
            </a:r>
            <a:r>
              <a:rPr lang="en-GB" sz="2400" b="0" i="0" dirty="0">
                <a:solidFill>
                  <a:srgbClr val="C00000"/>
                </a:solidFill>
                <a:latin typeface="Times New Roman" panose="02020603050405020304" pitchFamily="18" charset="0"/>
                <a:cs typeface="Times New Roman" panose="02020603050405020304" pitchFamily="18" charset="0"/>
              </a:rPr>
              <a:t>shorter responses on the right</a:t>
            </a:r>
            <a:r>
              <a:rPr lang="en-GB" sz="2400" b="0" i="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lvl="0" algn="just"/>
            <a:r>
              <a:rPr lang="en-GB" sz="2400" b="0" i="0" dirty="0">
                <a:latin typeface="Times New Roman" panose="02020603050405020304" pitchFamily="18" charset="0"/>
                <a:cs typeface="Times New Roman" panose="02020603050405020304" pitchFamily="18" charset="0"/>
              </a:rPr>
              <a:t>This arrangement allows students to first read the longer statement and then seek the correct response, which is often a single word or a few words.</a:t>
            </a:r>
            <a:endParaRPr lang="x-none" sz="2400" dirty="0">
              <a:latin typeface="Times New Roman" panose="02020603050405020304" pitchFamily="18" charset="0"/>
              <a:cs typeface="Times New Roman" panose="02020603050405020304" pitchFamily="18" charset="0"/>
            </a:endParaRPr>
          </a:p>
          <a:p>
            <a:pPr algn="just"/>
            <a:endParaRPr lang="en-US" sz="2400" dirty="0"/>
          </a:p>
        </p:txBody>
      </p:sp>
    </p:spTree>
    <p:extLst>
      <p:ext uri="{BB962C8B-B14F-4D97-AF65-F5344CB8AC3E}">
        <p14:creationId xmlns:p14="http://schemas.microsoft.com/office/powerpoint/2010/main" val="145586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720947"/>
          </a:xfrm>
        </p:spPr>
        <p:txBody>
          <a:bodyPr/>
          <a:lstStyle/>
          <a:p>
            <a:r>
              <a:rPr lang="en-GB" sz="4000" b="1" dirty="0">
                <a:solidFill>
                  <a:srgbClr val="00499F"/>
                </a:solidFill>
                <a:latin typeface="Times New Roman" panose="02020603050405020304" pitchFamily="18" charset="0"/>
                <a:cs typeface="Times New Roman" panose="02020603050405020304" pitchFamily="18" charset="0"/>
              </a:rPr>
              <a:t>Objective</a:t>
            </a:r>
            <a:endParaRPr lang="en-US" dirty="0"/>
          </a:p>
        </p:txBody>
      </p:sp>
      <p:sp>
        <p:nvSpPr>
          <p:cNvPr id="3" name="Content Placeholder 2"/>
          <p:cNvSpPr>
            <a:spLocks noGrp="1"/>
          </p:cNvSpPr>
          <p:nvPr>
            <p:ph idx="1"/>
          </p:nvPr>
        </p:nvSpPr>
        <p:spPr>
          <a:xfrm>
            <a:off x="586188" y="1196752"/>
            <a:ext cx="10943167" cy="4699120"/>
          </a:xfrm>
        </p:spPr>
        <p:txBody>
          <a:bodyPr/>
          <a:lstStyle/>
          <a:p>
            <a:pPr marL="285750" lvl="0" indent="-285750" algn="just" eaLnBrk="0" hangingPunct="0">
              <a:lnSpc>
                <a:spcPct val="150000"/>
              </a:lnSpc>
              <a:spcBef>
                <a:spcPct val="0"/>
              </a:spcBef>
              <a:buFont typeface="Wingdings" panose="05000000000000000000" pitchFamily="2" charset="2"/>
              <a:buChar char="v"/>
            </a:pPr>
            <a:r>
              <a:rPr lang="en-US" altLang="en-US" sz="2800" kern="1200" dirty="0">
                <a:solidFill>
                  <a:prstClr val="black"/>
                </a:solidFill>
                <a:latin typeface="Times New Roman" panose="02020603050405020304" pitchFamily="18" charset="0"/>
                <a:cs typeface="Times New Roman" panose="02020603050405020304" pitchFamily="18" charset="0"/>
              </a:rPr>
              <a:t>Develop matching exercises aligned with advanced learning outcomes.</a:t>
            </a:r>
          </a:p>
          <a:p>
            <a:pPr marL="285750" lvl="0" indent="-285750" algn="just" eaLnBrk="0" hangingPunct="0">
              <a:lnSpc>
                <a:spcPct val="150000"/>
              </a:lnSpc>
              <a:spcBef>
                <a:spcPct val="0"/>
              </a:spcBef>
              <a:buFont typeface="Wingdings" panose="05000000000000000000" pitchFamily="2" charset="2"/>
              <a:buChar char="v"/>
            </a:pPr>
            <a:r>
              <a:rPr lang="en-US" altLang="en-US" sz="2800" kern="1200" dirty="0">
                <a:solidFill>
                  <a:prstClr val="black"/>
                </a:solidFill>
                <a:latin typeface="Times New Roman" panose="02020603050405020304" pitchFamily="18" charset="0"/>
                <a:cs typeface="Times New Roman" panose="02020603050405020304" pitchFamily="18" charset="0"/>
              </a:rPr>
              <a:t>Design matching exercises to evaluate the integration of theory and practice.</a:t>
            </a:r>
          </a:p>
          <a:p>
            <a:pPr marL="285750" lvl="0" indent="-285750" algn="just" eaLnBrk="0" hangingPunct="0">
              <a:lnSpc>
                <a:spcPct val="150000"/>
              </a:lnSpc>
              <a:spcBef>
                <a:spcPct val="0"/>
              </a:spcBef>
              <a:buFont typeface="Wingdings" panose="05000000000000000000" pitchFamily="2" charset="2"/>
              <a:buChar char="v"/>
            </a:pPr>
            <a:r>
              <a:rPr lang="en-US" altLang="en-US" sz="2800" kern="1200" dirty="0">
                <a:solidFill>
                  <a:prstClr val="black"/>
                </a:solidFill>
                <a:latin typeface="Times New Roman" panose="02020603050405020304" pitchFamily="18" charset="0"/>
                <a:cs typeface="Times New Roman" panose="02020603050405020304" pitchFamily="18" charset="0"/>
              </a:rPr>
              <a:t>Apply matching exercises in real-world educational contexts. </a:t>
            </a:r>
          </a:p>
          <a:p>
            <a:pPr marL="285750" lvl="0" indent="-285750" algn="just" eaLnBrk="0" hangingPunct="0">
              <a:lnSpc>
                <a:spcPct val="150000"/>
              </a:lnSpc>
              <a:spcBef>
                <a:spcPct val="0"/>
              </a:spcBef>
              <a:buFont typeface="Wingdings" panose="05000000000000000000" pitchFamily="2" charset="2"/>
              <a:buChar char="v"/>
            </a:pPr>
            <a:r>
              <a:rPr lang="en-US" altLang="en-US" sz="2800" kern="1200" dirty="0">
                <a:solidFill>
                  <a:prstClr val="black"/>
                </a:solidFill>
                <a:latin typeface="Times New Roman" panose="02020603050405020304" pitchFamily="18" charset="0"/>
                <a:cs typeface="Times New Roman" panose="02020603050405020304" pitchFamily="18" charset="0"/>
              </a:rPr>
              <a:t>Apply AI-driven data to optimize the effectiveness of True/False and matching questions, ensuring alignment with advanced learning outcomes.</a:t>
            </a:r>
          </a:p>
          <a:p>
            <a:endParaRPr lang="en-US" dirty="0"/>
          </a:p>
        </p:txBody>
      </p:sp>
    </p:spTree>
    <p:extLst>
      <p:ext uri="{BB962C8B-B14F-4D97-AF65-F5344CB8AC3E}">
        <p14:creationId xmlns:p14="http://schemas.microsoft.com/office/powerpoint/2010/main" val="382050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D2FC0-486E-F625-5F97-B0D057C4E7F8}"/>
              </a:ext>
            </a:extLst>
          </p:cNvPr>
          <p:cNvSpPr>
            <a:spLocks noGrp="1"/>
          </p:cNvSpPr>
          <p:nvPr>
            <p:ph type="title"/>
          </p:nvPr>
        </p:nvSpPr>
        <p:spPr/>
        <p:txBody>
          <a:bodyPr/>
          <a:lstStyle/>
          <a:p>
            <a:pPr algn="ctr"/>
            <a:r>
              <a:rPr lang="en-US" sz="3200" b="1" dirty="0">
                <a:solidFill>
                  <a:srgbClr val="00499F"/>
                </a:solidFill>
                <a:latin typeface="Times New Roman" panose="02020603050405020304" pitchFamily="18" charset="0"/>
                <a:cs typeface="Times New Roman" panose="02020603050405020304" pitchFamily="18" charset="0"/>
              </a:rPr>
              <a:t>Writing Matching Exercises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C88A3E01-048C-CC2B-4414-BDE6644C4347}"/>
              </a:ext>
            </a:extLst>
          </p:cNvPr>
          <p:cNvSpPr>
            <a:spLocks noGrp="1"/>
          </p:cNvSpPr>
          <p:nvPr>
            <p:ph idx="1"/>
          </p:nvPr>
        </p:nvSpPr>
        <p:spPr>
          <a:xfrm>
            <a:off x="624415" y="1160798"/>
            <a:ext cx="11088207" cy="4536404"/>
          </a:xfrm>
        </p:spPr>
        <p:txBody>
          <a:bodyPr/>
          <a:lstStyle/>
          <a:p>
            <a:pPr marL="0" indent="0" algn="just">
              <a:buNone/>
            </a:pPr>
            <a:r>
              <a:rPr lang="en-GB" sz="2400" b="1" i="0" dirty="0">
                <a:latin typeface="Times New Roman" panose="02020603050405020304" pitchFamily="18" charset="0"/>
                <a:cs typeface="Times New Roman" panose="02020603050405020304" pitchFamily="18" charset="0"/>
              </a:rPr>
              <a:t>8-Logical Order: </a:t>
            </a:r>
            <a:endParaRPr lang="ar-SA" sz="2400" b="1" i="0" dirty="0">
              <a:latin typeface="Times New Roman" panose="02020603050405020304" pitchFamily="18" charset="0"/>
              <a:cs typeface="Times New Roman" panose="02020603050405020304" pitchFamily="18" charset="0"/>
            </a:endParaRPr>
          </a:p>
          <a:p>
            <a:pPr lvl="0" algn="just">
              <a:lnSpc>
                <a:spcPct val="150000"/>
              </a:lnSpc>
            </a:pPr>
            <a:r>
              <a:rPr lang="en-GB" sz="2800" b="0" i="0" dirty="0">
                <a:latin typeface="Times New Roman" panose="02020603050405020304" pitchFamily="18" charset="0"/>
                <a:cs typeface="Times New Roman" panose="02020603050405020304" pitchFamily="18" charset="0"/>
              </a:rPr>
              <a:t>Organize the items in </a:t>
            </a:r>
            <a:r>
              <a:rPr lang="en-GB" sz="2800" b="0" i="0" dirty="0">
                <a:solidFill>
                  <a:srgbClr val="C00000"/>
                </a:solidFill>
                <a:latin typeface="Times New Roman" panose="02020603050405020304" pitchFamily="18" charset="0"/>
                <a:cs typeface="Times New Roman" panose="02020603050405020304" pitchFamily="18" charset="0"/>
              </a:rPr>
              <a:t>alphabetical, numerical</a:t>
            </a:r>
            <a:r>
              <a:rPr lang="en-GB" sz="2800" b="0" i="0" dirty="0">
                <a:latin typeface="Times New Roman" panose="02020603050405020304" pitchFamily="18" charset="0"/>
                <a:cs typeface="Times New Roman" panose="02020603050405020304" pitchFamily="18" charset="0"/>
              </a:rPr>
              <a:t>, </a:t>
            </a:r>
            <a:r>
              <a:rPr lang="en-GB" sz="2800" dirty="0">
                <a:solidFill>
                  <a:srgbClr val="C00000"/>
                </a:solidFill>
                <a:latin typeface="Times New Roman" panose="02020603050405020304" pitchFamily="18" charset="0"/>
                <a:cs typeface="Times New Roman" panose="02020603050405020304" pitchFamily="18" charset="0"/>
              </a:rPr>
              <a:t>sequential order </a:t>
            </a:r>
            <a:r>
              <a:rPr lang="en-GB" sz="2800" b="0" i="0" dirty="0">
                <a:latin typeface="Times New Roman" panose="02020603050405020304" pitchFamily="18" charset="0"/>
                <a:cs typeface="Times New Roman" panose="02020603050405020304" pitchFamily="18" charset="0"/>
              </a:rPr>
              <a:t>to reduce confusion. </a:t>
            </a:r>
            <a:endParaRPr lang="x-none" sz="2800" dirty="0">
              <a:latin typeface="Times New Roman" panose="02020603050405020304" pitchFamily="18" charset="0"/>
              <a:cs typeface="Times New Roman" panose="02020603050405020304" pitchFamily="18" charset="0"/>
            </a:endParaRPr>
          </a:p>
          <a:p>
            <a:pPr lvl="0" algn="just">
              <a:lnSpc>
                <a:spcPct val="150000"/>
              </a:lnSpc>
            </a:pPr>
            <a:r>
              <a:rPr lang="en-GB" sz="2800" b="0" i="0" dirty="0">
                <a:latin typeface="Times New Roman" panose="02020603050405020304" pitchFamily="18" charset="0"/>
                <a:cs typeface="Times New Roman" panose="02020603050405020304" pitchFamily="18" charset="0"/>
              </a:rPr>
              <a:t>If </a:t>
            </a:r>
            <a:r>
              <a:rPr lang="en-US" sz="2800" b="0" i="0" dirty="0">
                <a:latin typeface="Times New Roman" panose="02020603050405020304" pitchFamily="18" charset="0"/>
                <a:cs typeface="Times New Roman" panose="02020603050405020304" pitchFamily="18" charset="0"/>
              </a:rPr>
              <a:t>matching steps in a process, follow the </a:t>
            </a:r>
            <a:r>
              <a:rPr lang="en-US" sz="2800" b="0" i="0" dirty="0">
                <a:solidFill>
                  <a:srgbClr val="C00000"/>
                </a:solidFill>
                <a:latin typeface="Times New Roman" panose="02020603050405020304" pitchFamily="18" charset="0"/>
                <a:cs typeface="Times New Roman" panose="02020603050405020304" pitchFamily="18" charset="0"/>
              </a:rPr>
              <a:t>chronological order</a:t>
            </a:r>
            <a:r>
              <a:rPr lang="en-US" sz="2800" b="0" i="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a:p>
            <a:pPr lvl="0" algn="just"/>
            <a:r>
              <a:rPr lang="en-GB" sz="2800" b="0" i="0" dirty="0">
                <a:latin typeface="Times New Roman" panose="02020603050405020304" pitchFamily="18" charset="0"/>
                <a:cs typeface="Times New Roman" panose="02020603050405020304" pitchFamily="18" charset="0"/>
              </a:rPr>
              <a:t>For </a:t>
            </a:r>
            <a:r>
              <a:rPr lang="en-GB" sz="2800" b="0" i="0" dirty="0">
                <a:solidFill>
                  <a:srgbClr val="C00000"/>
                </a:solidFill>
                <a:latin typeface="Times New Roman" panose="02020603050405020304" pitchFamily="18" charset="0"/>
                <a:cs typeface="Times New Roman" panose="02020603050405020304" pitchFamily="18" charset="0"/>
              </a:rPr>
              <a:t>numbers</a:t>
            </a:r>
            <a:r>
              <a:rPr lang="en-GB" sz="2800" b="0" i="0" dirty="0">
                <a:latin typeface="Times New Roman" panose="02020603050405020304" pitchFamily="18" charset="0"/>
                <a:cs typeface="Times New Roman" panose="02020603050405020304" pitchFamily="18" charset="0"/>
              </a:rPr>
              <a:t> and </a:t>
            </a:r>
            <a:r>
              <a:rPr lang="en-GB" sz="2800" b="0" i="0" dirty="0">
                <a:solidFill>
                  <a:srgbClr val="C00000"/>
                </a:solidFill>
                <a:latin typeface="Times New Roman" panose="02020603050405020304" pitchFamily="18" charset="0"/>
                <a:cs typeface="Times New Roman" panose="02020603050405020304" pitchFamily="18" charset="0"/>
              </a:rPr>
              <a:t>quantities</a:t>
            </a:r>
            <a:r>
              <a:rPr lang="en-GB" sz="2800" b="0" i="0" dirty="0">
                <a:latin typeface="Times New Roman" panose="02020603050405020304" pitchFamily="18" charset="0"/>
                <a:cs typeface="Times New Roman" panose="02020603050405020304" pitchFamily="18" charset="0"/>
              </a:rPr>
              <a:t>, use </a:t>
            </a:r>
            <a:r>
              <a:rPr lang="en-GB" sz="2800" b="0" i="0" dirty="0">
                <a:solidFill>
                  <a:srgbClr val="C00000"/>
                </a:solidFill>
                <a:latin typeface="Times New Roman" panose="02020603050405020304" pitchFamily="18" charset="0"/>
                <a:cs typeface="Times New Roman" panose="02020603050405020304" pitchFamily="18" charset="0"/>
              </a:rPr>
              <a:t>ascending </a:t>
            </a:r>
            <a:r>
              <a:rPr lang="en-GB" sz="2800" dirty="0">
                <a:solidFill>
                  <a:srgbClr val="C00000"/>
                </a:solidFill>
                <a:latin typeface="Times New Roman" panose="02020603050405020304" pitchFamily="18" charset="0"/>
                <a:cs typeface="Times New Roman" panose="02020603050405020304" pitchFamily="18" charset="0"/>
              </a:rPr>
              <a:t>or descending </a:t>
            </a:r>
            <a:r>
              <a:rPr lang="en-GB" sz="2800" b="0" i="0" dirty="0">
                <a:latin typeface="Times New Roman" panose="02020603050405020304" pitchFamily="18" charset="0"/>
                <a:cs typeface="Times New Roman" panose="02020603050405020304" pitchFamily="18" charset="0"/>
              </a:rPr>
              <a:t>order</a:t>
            </a:r>
            <a:endParaRPr lang="en-US" sz="2800" dirty="0">
              <a:latin typeface="Times New Roman" panose="02020603050405020304" pitchFamily="18" charset="0"/>
              <a:cs typeface="Times New Roman" panose="02020603050405020304" pitchFamily="18" charset="0"/>
            </a:endParaRPr>
          </a:p>
          <a:p>
            <a:pPr marL="0" indent="0">
              <a:buNone/>
            </a:pPr>
            <a:endParaRPr lang="x-none"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21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A3528-669C-CC27-619D-ED6B8B7DA6E1}"/>
              </a:ext>
            </a:extLst>
          </p:cNvPr>
          <p:cNvSpPr>
            <a:spLocks noGrp="1"/>
          </p:cNvSpPr>
          <p:nvPr>
            <p:ph type="title"/>
          </p:nvPr>
        </p:nvSpPr>
        <p:spPr>
          <a:xfrm>
            <a:off x="624418" y="332657"/>
            <a:ext cx="10943167" cy="936104"/>
          </a:xfrm>
        </p:spPr>
        <p:txBody>
          <a:bodyPr/>
          <a:lstStyle/>
          <a:p>
            <a:pPr algn="ctr"/>
            <a:r>
              <a:rPr lang="en-US" sz="3200" b="1" dirty="0">
                <a:solidFill>
                  <a:srgbClr val="00499F"/>
                </a:solidFill>
                <a:latin typeface="Times New Roman" panose="02020603050405020304" pitchFamily="18" charset="0"/>
                <a:cs typeface="Times New Roman" panose="02020603050405020304" pitchFamily="18" charset="0"/>
              </a:rPr>
              <a:t>Writing Matching Exercises cont.,</a:t>
            </a:r>
            <a:endParaRPr lang="en-US" dirty="0">
              <a:solidFill>
                <a:srgbClr val="00499F"/>
              </a:solidFill>
            </a:endParaRPr>
          </a:p>
        </p:txBody>
      </p:sp>
      <p:sp>
        <p:nvSpPr>
          <p:cNvPr id="3" name="Content Placeholder 2">
            <a:extLst>
              <a:ext uri="{FF2B5EF4-FFF2-40B4-BE49-F238E27FC236}">
                <a16:creationId xmlns:a16="http://schemas.microsoft.com/office/drawing/2014/main" xmlns="" id="{CD1D1FFA-511E-510E-D07C-FF36DF0652F1}"/>
              </a:ext>
            </a:extLst>
          </p:cNvPr>
          <p:cNvSpPr>
            <a:spLocks noGrp="1"/>
          </p:cNvSpPr>
          <p:nvPr>
            <p:ph idx="1"/>
          </p:nvPr>
        </p:nvSpPr>
        <p:spPr>
          <a:xfrm>
            <a:off x="624910" y="1340768"/>
            <a:ext cx="11087714" cy="4320480"/>
          </a:xfrm>
        </p:spPr>
        <p:txBody>
          <a:bodyPr/>
          <a:lstStyle/>
          <a:p>
            <a:pPr marL="0" indent="0" algn="just">
              <a:buNone/>
            </a:pPr>
            <a:r>
              <a:rPr lang="en-GB" sz="2400" b="1" i="0" baseline="0" dirty="0">
                <a:latin typeface="Times New Roman" panose="02020603050405020304" pitchFamily="18" charset="0"/>
                <a:cs typeface="Times New Roman" panose="02020603050405020304" pitchFamily="18" charset="0"/>
              </a:rPr>
              <a:t>9-Single-Page Exercise: </a:t>
            </a:r>
            <a:endParaRPr lang="x-none" sz="2400" b="1" dirty="0">
              <a:latin typeface="Times New Roman" panose="02020603050405020304" pitchFamily="18" charset="0"/>
              <a:cs typeface="Times New Roman" panose="02020603050405020304" pitchFamily="18" charset="0"/>
            </a:endParaRPr>
          </a:p>
          <a:p>
            <a:pPr lvl="0" algn="just">
              <a:lnSpc>
                <a:spcPct val="150000"/>
              </a:lnSpc>
            </a:pPr>
            <a:r>
              <a:rPr lang="en-GB" sz="2800" b="0" i="0" baseline="0" dirty="0">
                <a:latin typeface="Times New Roman" panose="02020603050405020304" pitchFamily="18" charset="0"/>
                <a:cs typeface="Times New Roman" panose="02020603050405020304" pitchFamily="18" charset="0"/>
              </a:rPr>
              <a:t>Present the entire matching exercise on </a:t>
            </a:r>
            <a:r>
              <a:rPr lang="en-GB" sz="2800" b="0" i="0" baseline="0" dirty="0">
                <a:solidFill>
                  <a:srgbClr val="C00000"/>
                </a:solidFill>
                <a:latin typeface="Times New Roman" panose="02020603050405020304" pitchFamily="18" charset="0"/>
                <a:cs typeface="Times New Roman" panose="02020603050405020304" pitchFamily="18" charset="0"/>
              </a:rPr>
              <a:t>a single page </a:t>
            </a:r>
            <a:r>
              <a:rPr lang="en-GB" sz="2800" b="0" i="0" baseline="0" dirty="0">
                <a:latin typeface="Times New Roman" panose="02020603050405020304" pitchFamily="18" charset="0"/>
                <a:cs typeface="Times New Roman" panose="02020603050405020304" pitchFamily="18" charset="0"/>
              </a:rPr>
              <a:t>rather than dividing it across multiple pages. </a:t>
            </a:r>
            <a:endParaRPr lang="x-none" sz="2800" dirty="0">
              <a:latin typeface="Times New Roman" panose="02020603050405020304" pitchFamily="18" charset="0"/>
              <a:cs typeface="Times New Roman" panose="02020603050405020304" pitchFamily="18" charset="0"/>
            </a:endParaRPr>
          </a:p>
          <a:p>
            <a:pPr lvl="0" algn="just">
              <a:lnSpc>
                <a:spcPct val="150000"/>
              </a:lnSpc>
            </a:pPr>
            <a:r>
              <a:rPr lang="en-GB" sz="2800" b="0" i="0" baseline="0" dirty="0">
                <a:latin typeface="Times New Roman" panose="02020603050405020304" pitchFamily="18" charset="0"/>
                <a:cs typeface="Times New Roman" panose="02020603050405020304" pitchFamily="18" charset="0"/>
              </a:rPr>
              <a:t>This prevent students from flipping between pages, which can cause confusion</a:t>
            </a:r>
            <a:endParaRPr lang="en-US" sz="2800" dirty="0"/>
          </a:p>
        </p:txBody>
      </p:sp>
    </p:spTree>
    <p:extLst>
      <p:ext uri="{BB962C8B-B14F-4D97-AF65-F5344CB8AC3E}">
        <p14:creationId xmlns:p14="http://schemas.microsoft.com/office/powerpoint/2010/main" val="97468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17C6763-7DB2-2851-A345-F1E0F19846DB}"/>
              </a:ext>
            </a:extLst>
          </p:cNvPr>
          <p:cNvPicPr>
            <a:picLocks noChangeAspect="1"/>
          </p:cNvPicPr>
          <p:nvPr/>
        </p:nvPicPr>
        <p:blipFill>
          <a:blip r:embed="rId2"/>
          <a:stretch>
            <a:fillRect/>
          </a:stretch>
        </p:blipFill>
        <p:spPr>
          <a:xfrm>
            <a:off x="623393" y="692695"/>
            <a:ext cx="10945216" cy="5400601"/>
          </a:xfrm>
          <a:prstGeom prst="rect">
            <a:avLst/>
          </a:prstGeom>
        </p:spPr>
      </p:pic>
    </p:spTree>
    <p:extLst>
      <p:ext uri="{BB962C8B-B14F-4D97-AF65-F5344CB8AC3E}">
        <p14:creationId xmlns:p14="http://schemas.microsoft.com/office/powerpoint/2010/main" val="108737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E9F16C-BBD4-1D49-13F4-E66D5449812D}"/>
              </a:ext>
            </a:extLst>
          </p:cNvPr>
          <p:cNvPicPr>
            <a:picLocks noChangeAspect="1"/>
          </p:cNvPicPr>
          <p:nvPr/>
        </p:nvPicPr>
        <p:blipFill>
          <a:blip r:embed="rId2"/>
          <a:stretch>
            <a:fillRect/>
          </a:stretch>
        </p:blipFill>
        <p:spPr>
          <a:xfrm>
            <a:off x="911424" y="1268760"/>
            <a:ext cx="10225136" cy="4536504"/>
          </a:xfrm>
          <a:prstGeom prst="rect">
            <a:avLst/>
          </a:prstGeom>
        </p:spPr>
      </p:pic>
    </p:spTree>
    <p:extLst>
      <p:ext uri="{BB962C8B-B14F-4D97-AF65-F5344CB8AC3E}">
        <p14:creationId xmlns:p14="http://schemas.microsoft.com/office/powerpoint/2010/main" val="3837667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9" y="404664"/>
            <a:ext cx="10153128" cy="1224135"/>
          </a:xfrm>
        </p:spPr>
        <p:txBody>
          <a:bodyPr/>
          <a:lstStyle/>
          <a:p>
            <a:r>
              <a:rPr lang="en-US" sz="2800" b="1" kern="1200" dirty="0">
                <a:solidFill>
                  <a:srgbClr val="00499F"/>
                </a:solidFill>
                <a:latin typeface="Times New Roman" panose="02020603050405020304" pitchFamily="18" charset="0"/>
                <a:cs typeface="Times New Roman" panose="02020603050405020304" pitchFamily="18" charset="0"/>
              </a:rPr>
              <a:t>Artificial Intelligence (AI) and Augmented Reality (AR)</a:t>
            </a:r>
            <a:endParaRPr lang="en-US" sz="2800" b="1" dirty="0">
              <a:solidFill>
                <a:srgbClr val="00499F"/>
              </a:solidFill>
            </a:endParaRPr>
          </a:p>
        </p:txBody>
      </p:sp>
      <p:sp>
        <p:nvSpPr>
          <p:cNvPr id="3" name="Content Placeholder 2"/>
          <p:cNvSpPr>
            <a:spLocks noGrp="1"/>
          </p:cNvSpPr>
          <p:nvPr>
            <p:ph idx="1"/>
          </p:nvPr>
        </p:nvSpPr>
        <p:spPr>
          <a:xfrm>
            <a:off x="695401" y="1988840"/>
            <a:ext cx="10297144" cy="2592289"/>
          </a:xfrm>
        </p:spPr>
        <p:txBody>
          <a:bodyPr/>
          <a:lstStyle/>
          <a:p>
            <a:pPr marL="0" lvl="0" indent="0" algn="just" fontAlgn="auto">
              <a:lnSpc>
                <a:spcPct val="90000"/>
              </a:lnSpc>
              <a:spcBef>
                <a:spcPts val="1000"/>
              </a:spcBef>
              <a:spcAft>
                <a:spcPts val="0"/>
              </a:spcAft>
              <a:buNone/>
            </a:pPr>
            <a:r>
              <a:rPr lang="en-US" sz="2800" kern="1200" dirty="0">
                <a:solidFill>
                  <a:prstClr val="black"/>
                </a:solidFill>
                <a:latin typeface="Times New Roman" panose="02020603050405020304" pitchFamily="18" charset="0"/>
                <a:cs typeface="Times New Roman" panose="02020603050405020304" pitchFamily="18" charset="0"/>
              </a:rPr>
              <a:t>The application of Artificial Intelligence (AI) and Augmented Reality (AR) </a:t>
            </a:r>
            <a:r>
              <a:rPr lang="en-US" sz="2800" kern="1200" dirty="0">
                <a:solidFill>
                  <a:srgbClr val="C00000"/>
                </a:solidFill>
                <a:latin typeface="Times New Roman" panose="02020603050405020304" pitchFamily="18" charset="0"/>
                <a:cs typeface="Times New Roman" panose="02020603050405020304" pitchFamily="18" charset="0"/>
              </a:rPr>
              <a:t>in creating True/False and matching questions </a:t>
            </a:r>
            <a:r>
              <a:rPr lang="en-US" sz="2800" kern="1200" dirty="0">
                <a:solidFill>
                  <a:prstClr val="black"/>
                </a:solidFill>
                <a:latin typeface="Times New Roman" panose="02020603050405020304" pitchFamily="18" charset="0"/>
                <a:cs typeface="Times New Roman" panose="02020603050405020304" pitchFamily="18" charset="0"/>
              </a:rPr>
              <a:t>can enhance the learning and evaluation experience in various ways.</a:t>
            </a:r>
          </a:p>
          <a:p>
            <a:endParaRPr lang="en-US" dirty="0"/>
          </a:p>
        </p:txBody>
      </p:sp>
    </p:spTree>
    <p:extLst>
      <p:ext uri="{BB962C8B-B14F-4D97-AF65-F5344CB8AC3E}">
        <p14:creationId xmlns:p14="http://schemas.microsoft.com/office/powerpoint/2010/main" val="609655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936971"/>
          </a:xfrm>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Artificial Intelligence (AI)</a:t>
            </a:r>
            <a:endParaRPr lang="en-US" b="1" dirty="0"/>
          </a:p>
        </p:txBody>
      </p:sp>
      <p:sp>
        <p:nvSpPr>
          <p:cNvPr id="3" name="Content Placeholder 2"/>
          <p:cNvSpPr>
            <a:spLocks noGrp="1"/>
          </p:cNvSpPr>
          <p:nvPr>
            <p:ph idx="1"/>
          </p:nvPr>
        </p:nvSpPr>
        <p:spPr>
          <a:xfrm>
            <a:off x="624415" y="1268760"/>
            <a:ext cx="10512145" cy="4248472"/>
          </a:xfrm>
        </p:spPr>
        <p:txBody>
          <a:bodyPr/>
          <a:lstStyle/>
          <a:p>
            <a:pPr marL="0" lvl="0" indent="0" algn="just"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A. Automated Question Generation:</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b="1" kern="1200" dirty="0">
                <a:solidFill>
                  <a:prstClr val="black"/>
                </a:solidFill>
                <a:latin typeface="Times New Roman" panose="02020603050405020304" pitchFamily="18" charset="0"/>
                <a:cs typeface="Times New Roman" panose="02020603050405020304" pitchFamily="18" charset="0"/>
              </a:rPr>
              <a:t>AI algorithms</a:t>
            </a:r>
            <a:r>
              <a:rPr lang="en-US" sz="2800" kern="1200" dirty="0">
                <a:solidFill>
                  <a:prstClr val="black"/>
                </a:solidFill>
                <a:latin typeface="Times New Roman" panose="02020603050405020304" pitchFamily="18" charset="0"/>
                <a:cs typeface="Times New Roman" panose="02020603050405020304" pitchFamily="18" charset="0"/>
              </a:rPr>
              <a:t> can generate a large pool of True/False and matching questions </a:t>
            </a:r>
            <a:r>
              <a:rPr lang="en-US" sz="2800" kern="1200" dirty="0">
                <a:solidFill>
                  <a:srgbClr val="C00000"/>
                </a:solidFill>
                <a:latin typeface="Times New Roman" panose="02020603050405020304" pitchFamily="18" charset="0"/>
                <a:cs typeface="Times New Roman" panose="02020603050405020304" pitchFamily="18" charset="0"/>
              </a:rPr>
              <a:t>based on the content provided</a:t>
            </a:r>
            <a:r>
              <a:rPr lang="en-US" sz="2800" kern="1200" dirty="0">
                <a:solidFill>
                  <a:prstClr val="black"/>
                </a:solidFill>
                <a:latin typeface="Times New Roman" panose="02020603050405020304" pitchFamily="18" charset="0"/>
                <a:cs typeface="Times New Roman" panose="02020603050405020304" pitchFamily="18" charset="0"/>
              </a:rPr>
              <a:t>. By analyzing the text or educational material, AI can extract key facts, concepts, or definitions and create questions accordingly.</a:t>
            </a:r>
          </a:p>
          <a:p>
            <a:pPr marL="0" lvl="0" indent="0" algn="just" fontAlgn="auto">
              <a:lnSpc>
                <a:spcPct val="90000"/>
              </a:lnSpc>
              <a:spcBef>
                <a:spcPts val="1000"/>
              </a:spcBef>
              <a:spcAft>
                <a:spcPts val="0"/>
              </a:spcAft>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For example, AI can scan a textbook or research article and develop questions to test a student's understanding of key points.</a:t>
            </a:r>
          </a:p>
          <a:p>
            <a:endParaRPr lang="en-US" dirty="0"/>
          </a:p>
        </p:txBody>
      </p:sp>
    </p:spTree>
    <p:extLst>
      <p:ext uri="{BB962C8B-B14F-4D97-AF65-F5344CB8AC3E}">
        <p14:creationId xmlns:p14="http://schemas.microsoft.com/office/powerpoint/2010/main" val="352646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07" y="548680"/>
            <a:ext cx="10872185" cy="1081087"/>
          </a:xfrm>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Artificial Intelligence (AI)</a:t>
            </a:r>
            <a:endParaRPr lang="en-US" b="1" dirty="0"/>
          </a:p>
        </p:txBody>
      </p:sp>
      <p:sp>
        <p:nvSpPr>
          <p:cNvPr id="3" name="Content Placeholder 2"/>
          <p:cNvSpPr>
            <a:spLocks noGrp="1"/>
          </p:cNvSpPr>
          <p:nvPr>
            <p:ph idx="1"/>
          </p:nvPr>
        </p:nvSpPr>
        <p:spPr>
          <a:xfrm>
            <a:off x="551384" y="1988840"/>
            <a:ext cx="10702876" cy="3096344"/>
          </a:xfrm>
        </p:spPr>
        <p:txBody>
          <a:bodyPr/>
          <a:lstStyle/>
          <a:p>
            <a:pPr marL="0" lvl="0" indent="0" algn="just"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B. Adaptive Question Difficulty:</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b="1" kern="1200" dirty="0">
                <a:solidFill>
                  <a:prstClr val="black"/>
                </a:solidFill>
                <a:latin typeface="Times New Roman" panose="02020603050405020304" pitchFamily="18" charset="0"/>
                <a:cs typeface="Times New Roman" panose="02020603050405020304" pitchFamily="18" charset="0"/>
              </a:rPr>
              <a:t>AI-powered platforms</a:t>
            </a:r>
            <a:r>
              <a:rPr lang="en-US" sz="2800" kern="1200" dirty="0">
                <a:solidFill>
                  <a:prstClr val="black"/>
                </a:solidFill>
                <a:latin typeface="Times New Roman" panose="02020603050405020304" pitchFamily="18" charset="0"/>
                <a:cs typeface="Times New Roman" panose="02020603050405020304" pitchFamily="18" charset="0"/>
              </a:rPr>
              <a:t> can </a:t>
            </a:r>
            <a:r>
              <a:rPr lang="en-US" sz="2800" kern="1200" dirty="0">
                <a:solidFill>
                  <a:srgbClr val="C00000"/>
                </a:solidFill>
                <a:latin typeface="Times New Roman" panose="02020603050405020304" pitchFamily="18" charset="0"/>
                <a:cs typeface="Times New Roman" panose="02020603050405020304" pitchFamily="18" charset="0"/>
              </a:rPr>
              <a:t>adjust the difficulty level </a:t>
            </a:r>
            <a:r>
              <a:rPr lang="en-US" sz="2800" kern="1200" dirty="0">
                <a:solidFill>
                  <a:prstClr val="black"/>
                </a:solidFill>
                <a:latin typeface="Times New Roman" panose="02020603050405020304" pitchFamily="18" charset="0"/>
                <a:cs typeface="Times New Roman" panose="02020603050405020304" pitchFamily="18" charset="0"/>
              </a:rPr>
              <a:t>of True/False or matching questions </a:t>
            </a:r>
            <a:r>
              <a:rPr lang="en-US" sz="2800" kern="1200" dirty="0">
                <a:solidFill>
                  <a:srgbClr val="C00000"/>
                </a:solidFill>
                <a:latin typeface="Times New Roman" panose="02020603050405020304" pitchFamily="18" charset="0"/>
                <a:cs typeface="Times New Roman" panose="02020603050405020304" pitchFamily="18" charset="0"/>
              </a:rPr>
              <a:t>in real-time </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based on</a:t>
            </a:r>
            <a:r>
              <a:rPr lang="en-US" sz="2800" kern="1200" dirty="0">
                <a:solidFill>
                  <a:srgbClr val="C00000"/>
                </a:solidFill>
                <a:latin typeface="Times New Roman" panose="02020603050405020304" pitchFamily="18" charset="0"/>
                <a:cs typeface="Times New Roman" panose="02020603050405020304" pitchFamily="18" charset="0"/>
              </a:rPr>
              <a:t> a student's performance</a:t>
            </a:r>
            <a:r>
              <a:rPr lang="en-US" sz="2800" kern="1200" dirty="0">
                <a:solidFill>
                  <a:prstClr val="black"/>
                </a:solidFill>
                <a:latin typeface="Times New Roman" panose="02020603050405020304" pitchFamily="18" charset="0"/>
                <a:cs typeface="Times New Roman" panose="02020603050405020304" pitchFamily="18" charset="0"/>
              </a:rPr>
              <a:t>. If a student answers several questions </a:t>
            </a:r>
            <a:r>
              <a:rPr lang="en-US" sz="2800" kern="1200" dirty="0">
                <a:solidFill>
                  <a:srgbClr val="C00000"/>
                </a:solidFill>
                <a:latin typeface="Times New Roman" panose="02020603050405020304" pitchFamily="18" charset="0"/>
                <a:cs typeface="Times New Roman" panose="02020603050405020304" pitchFamily="18" charset="0"/>
              </a:rPr>
              <a:t>correctly</a:t>
            </a:r>
            <a:r>
              <a:rPr lang="en-US" sz="2800" kern="1200" dirty="0">
                <a:solidFill>
                  <a:prstClr val="black"/>
                </a:solidFill>
                <a:latin typeface="Times New Roman" panose="02020603050405020304" pitchFamily="18" charset="0"/>
                <a:cs typeface="Times New Roman" panose="02020603050405020304" pitchFamily="18" charset="0"/>
              </a:rPr>
              <a:t>, the system can </a:t>
            </a:r>
            <a:r>
              <a:rPr lang="en-US" sz="2800" kern="1200" dirty="0">
                <a:solidFill>
                  <a:srgbClr val="C00000"/>
                </a:solidFill>
                <a:latin typeface="Times New Roman" panose="02020603050405020304" pitchFamily="18" charset="0"/>
                <a:cs typeface="Times New Roman" panose="02020603050405020304" pitchFamily="18" charset="0"/>
              </a:rPr>
              <a:t>present more</a:t>
            </a:r>
            <a:r>
              <a:rPr lang="en-US" sz="2800" kern="1200" dirty="0">
                <a:solidFill>
                  <a:prstClr val="black"/>
                </a:solidFill>
                <a:latin typeface="Times New Roman" panose="02020603050405020304" pitchFamily="18" charset="0"/>
                <a:cs typeface="Times New Roman" panose="02020603050405020304" pitchFamily="18" charset="0"/>
              </a:rPr>
              <a:t> challenging questions, or if they </a:t>
            </a:r>
            <a:r>
              <a:rPr lang="en-US" sz="2800" kern="1200" dirty="0">
                <a:solidFill>
                  <a:srgbClr val="C00000"/>
                </a:solidFill>
                <a:latin typeface="Times New Roman" panose="02020603050405020304" pitchFamily="18" charset="0"/>
                <a:cs typeface="Times New Roman" panose="02020603050405020304" pitchFamily="18" charset="0"/>
              </a:rPr>
              <a:t>struggle,</a:t>
            </a:r>
            <a:r>
              <a:rPr lang="en-US" sz="2800" kern="1200" dirty="0">
                <a:solidFill>
                  <a:prstClr val="black"/>
                </a:solidFill>
                <a:latin typeface="Times New Roman" panose="02020603050405020304" pitchFamily="18" charset="0"/>
                <a:cs typeface="Times New Roman" panose="02020603050405020304" pitchFamily="18" charset="0"/>
              </a:rPr>
              <a:t> the system can </a:t>
            </a:r>
            <a:r>
              <a:rPr lang="en-US" sz="2800" kern="1200" dirty="0">
                <a:solidFill>
                  <a:srgbClr val="C00000"/>
                </a:solidFill>
                <a:latin typeface="Times New Roman" panose="02020603050405020304" pitchFamily="18" charset="0"/>
                <a:cs typeface="Times New Roman" panose="02020603050405020304" pitchFamily="18" charset="0"/>
              </a:rPr>
              <a:t>reduce </a:t>
            </a:r>
            <a:r>
              <a:rPr lang="en-US" sz="2800" kern="1200" dirty="0">
                <a:solidFill>
                  <a:prstClr val="black"/>
                </a:solidFill>
                <a:latin typeface="Times New Roman" panose="02020603050405020304" pitchFamily="18" charset="0"/>
                <a:cs typeface="Times New Roman" panose="02020603050405020304" pitchFamily="18" charset="0"/>
              </a:rPr>
              <a:t>the difficulty.</a:t>
            </a:r>
          </a:p>
          <a:p>
            <a:pPr marL="0" indent="0">
              <a:buNone/>
            </a:pPr>
            <a:endParaRPr lang="en-US" dirty="0"/>
          </a:p>
        </p:txBody>
      </p:sp>
    </p:spTree>
    <p:extLst>
      <p:ext uri="{BB962C8B-B14F-4D97-AF65-F5344CB8AC3E}">
        <p14:creationId xmlns:p14="http://schemas.microsoft.com/office/powerpoint/2010/main" val="3321748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58" y="332656"/>
            <a:ext cx="11160217" cy="576931"/>
          </a:xfrm>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Artificial Intelligence (AI)</a:t>
            </a:r>
            <a:endParaRPr lang="en-US" b="1" dirty="0"/>
          </a:p>
        </p:txBody>
      </p:sp>
      <p:sp>
        <p:nvSpPr>
          <p:cNvPr id="3" name="Content Placeholder 2"/>
          <p:cNvSpPr>
            <a:spLocks noGrp="1"/>
          </p:cNvSpPr>
          <p:nvPr>
            <p:ph idx="1"/>
          </p:nvPr>
        </p:nvSpPr>
        <p:spPr>
          <a:xfrm>
            <a:off x="626558" y="980728"/>
            <a:ext cx="10941027" cy="4464495"/>
          </a:xfrm>
        </p:spPr>
        <p:txBody>
          <a:bodyPr/>
          <a:lstStyle/>
          <a:p>
            <a:pPr marL="0" lvl="0" indent="0" algn="just"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C. Intelligent Feedback and Explanations:</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After a student answers a True/False or matching question, AI can </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provide</a:t>
            </a:r>
            <a:r>
              <a:rPr lang="en-US" sz="2800" kern="1200" dirty="0">
                <a:solidFill>
                  <a:srgbClr val="C00000"/>
                </a:solidFill>
                <a:latin typeface="Times New Roman" panose="02020603050405020304" pitchFamily="18" charset="0"/>
                <a:cs typeface="Times New Roman" panose="02020603050405020304" pitchFamily="18" charset="0"/>
              </a:rPr>
              <a:t> personalized feedback and explanations. </a:t>
            </a:r>
            <a:r>
              <a:rPr lang="en-US" sz="2800" kern="1200" dirty="0">
                <a:solidFill>
                  <a:prstClr val="black"/>
                </a:solidFill>
                <a:latin typeface="Times New Roman" panose="02020603050405020304" pitchFamily="18" charset="0"/>
                <a:cs typeface="Times New Roman" panose="02020603050405020304" pitchFamily="18" charset="0"/>
              </a:rPr>
              <a:t>This helps students understand the reasoning behind correct and incorrect answers, offering a deeper learning experience</a:t>
            </a:r>
          </a:p>
          <a:p>
            <a:pPr marL="0" lvl="0" indent="0" algn="just" fontAlgn="auto">
              <a:lnSpc>
                <a:spcPct val="90000"/>
              </a:lnSpc>
              <a:spcBef>
                <a:spcPts val="1000"/>
              </a:spcBef>
              <a:spcAft>
                <a:spcPts val="0"/>
              </a:spcAft>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marL="0" lvl="0" indent="0" algn="just"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Question Variation and Anti-plagiarism:</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AI can generate </a:t>
            </a:r>
            <a:r>
              <a:rPr lang="en-US" sz="2800" b="1" kern="1200" dirty="0">
                <a:solidFill>
                  <a:srgbClr val="C00000"/>
                </a:solidFill>
                <a:latin typeface="Times New Roman" panose="02020603050405020304" pitchFamily="18" charset="0"/>
                <a:cs typeface="Times New Roman" panose="02020603050405020304" pitchFamily="18" charset="0"/>
              </a:rPr>
              <a:t>variations</a:t>
            </a:r>
            <a:r>
              <a:rPr lang="en-US" sz="2800" kern="1200" dirty="0">
                <a:solidFill>
                  <a:prstClr val="black"/>
                </a:solidFill>
                <a:latin typeface="Times New Roman" panose="02020603050405020304" pitchFamily="18" charset="0"/>
                <a:cs typeface="Times New Roman" panose="02020603050405020304" pitchFamily="18" charset="0"/>
              </a:rPr>
              <a:t> of the same True/False or matching questions, ensuring </a:t>
            </a:r>
            <a:r>
              <a:rPr lang="en-US" sz="2800" kern="1200" dirty="0">
                <a:solidFill>
                  <a:srgbClr val="C00000"/>
                </a:solidFill>
                <a:latin typeface="Times New Roman" panose="02020603050405020304" pitchFamily="18" charset="0"/>
                <a:cs typeface="Times New Roman" panose="02020603050405020304" pitchFamily="18" charset="0"/>
              </a:rPr>
              <a:t>that no two tests are identical, </a:t>
            </a:r>
            <a:r>
              <a:rPr lang="en-US" sz="2800" kern="1200" dirty="0">
                <a:solidFill>
                  <a:prstClr val="black"/>
                </a:solidFill>
                <a:latin typeface="Times New Roman" panose="02020603050405020304" pitchFamily="18" charset="0"/>
                <a:cs typeface="Times New Roman" panose="02020603050405020304" pitchFamily="18" charset="0"/>
              </a:rPr>
              <a:t>which helps maintain test integrity.</a:t>
            </a:r>
          </a:p>
          <a:p>
            <a:pPr marL="0" lvl="0" indent="0" algn="just" fontAlgn="auto">
              <a:lnSpc>
                <a:spcPct val="90000"/>
              </a:lnSpc>
              <a:spcBef>
                <a:spcPts val="1000"/>
              </a:spcBef>
              <a:spcAft>
                <a:spcPts val="0"/>
              </a:spcAft>
              <a:buNone/>
            </a:pPr>
            <a:endParaRPr lang="en-US" sz="2800" kern="1200" dirty="0">
              <a:solidFill>
                <a:prstClr val="black"/>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endParaRPr lang="en-US" sz="2800" kern="12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0651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864963"/>
          </a:xfrm>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Augmented Reality (AR)</a:t>
            </a:r>
            <a:endParaRPr lang="en-US" b="1" dirty="0"/>
          </a:p>
        </p:txBody>
      </p:sp>
      <p:sp>
        <p:nvSpPr>
          <p:cNvPr id="3" name="Content Placeholder 2"/>
          <p:cNvSpPr>
            <a:spLocks noGrp="1"/>
          </p:cNvSpPr>
          <p:nvPr>
            <p:ph idx="1"/>
          </p:nvPr>
        </p:nvSpPr>
        <p:spPr>
          <a:xfrm>
            <a:off x="479376" y="1412876"/>
            <a:ext cx="10943167" cy="3744316"/>
          </a:xfrm>
        </p:spPr>
        <p:txBody>
          <a:bodyPr/>
          <a:lstStyle/>
          <a:p>
            <a:pPr marL="0" lvl="0" indent="0"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A. Immersive Learning and Testing:</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algn="just" fontAlgn="auto">
              <a:lnSpc>
                <a:spcPct val="90000"/>
              </a:lnSpc>
              <a:spcBef>
                <a:spcPts val="1000"/>
              </a:spcBef>
              <a:spcAft>
                <a:spcPts val="0"/>
              </a:spcAft>
              <a:buFont typeface="Arial" panose="020B0604020202020204" pitchFamily="34" charset="0"/>
              <a:buChar char="•"/>
            </a:pPr>
            <a:r>
              <a:rPr lang="en-US" sz="2800" b="1" kern="1200" dirty="0">
                <a:solidFill>
                  <a:prstClr val="black"/>
                </a:solidFill>
                <a:latin typeface="Times New Roman" panose="02020603050405020304" pitchFamily="18" charset="0"/>
                <a:cs typeface="Times New Roman" panose="02020603050405020304" pitchFamily="18" charset="0"/>
              </a:rPr>
              <a:t>Augmented Reality</a:t>
            </a:r>
            <a:r>
              <a:rPr lang="en-US" sz="2800" kern="1200" dirty="0">
                <a:solidFill>
                  <a:prstClr val="black"/>
                </a:solidFill>
                <a:latin typeface="Times New Roman" panose="02020603050405020304" pitchFamily="18" charset="0"/>
                <a:cs typeface="Times New Roman" panose="02020603050405020304" pitchFamily="18" charset="0"/>
              </a:rPr>
              <a:t> can make True/False and matching questions more engaging by </a:t>
            </a:r>
            <a:r>
              <a:rPr lang="en-US" sz="2800" kern="1200" dirty="0">
                <a:solidFill>
                  <a:srgbClr val="C00000"/>
                </a:solidFill>
                <a:latin typeface="Times New Roman" panose="02020603050405020304" pitchFamily="18" charset="0"/>
                <a:cs typeface="Times New Roman" panose="02020603050405020304" pitchFamily="18" charset="0"/>
              </a:rPr>
              <a:t>placing digital elements </a:t>
            </a:r>
            <a:r>
              <a:rPr lang="en-US" sz="2800" kern="1200" dirty="0">
                <a:solidFill>
                  <a:prstClr val="black"/>
                </a:solidFill>
                <a:latin typeface="Times New Roman" panose="02020603050405020304" pitchFamily="18" charset="0"/>
                <a:cs typeface="Times New Roman" panose="02020603050405020304" pitchFamily="18" charset="0"/>
              </a:rPr>
              <a:t>in a student's physical environment.</a:t>
            </a:r>
          </a:p>
          <a:p>
            <a:pPr marL="228600" lvl="0" indent="-228600" algn="just"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 For example, an AR app might display an anatomical model where students can answer True/False questions about specific parts of the body by interacting with the model.</a:t>
            </a:r>
          </a:p>
          <a:p>
            <a:pPr marL="0" indent="0">
              <a:buNone/>
            </a:pPr>
            <a:endParaRPr lang="en-US" dirty="0"/>
          </a:p>
        </p:txBody>
      </p:sp>
    </p:spTree>
    <p:extLst>
      <p:ext uri="{BB962C8B-B14F-4D97-AF65-F5344CB8AC3E}">
        <p14:creationId xmlns:p14="http://schemas.microsoft.com/office/powerpoint/2010/main" val="3313746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864963"/>
          </a:xfrm>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Augmented Reality (AR)</a:t>
            </a:r>
            <a:endParaRPr lang="en-US" b="1" dirty="0"/>
          </a:p>
        </p:txBody>
      </p:sp>
      <p:sp>
        <p:nvSpPr>
          <p:cNvPr id="3" name="Content Placeholder 2"/>
          <p:cNvSpPr>
            <a:spLocks noGrp="1"/>
          </p:cNvSpPr>
          <p:nvPr>
            <p:ph idx="1"/>
          </p:nvPr>
        </p:nvSpPr>
        <p:spPr>
          <a:xfrm>
            <a:off x="597518" y="1403191"/>
            <a:ext cx="10943167" cy="3537977"/>
          </a:xfrm>
        </p:spPr>
        <p:txBody>
          <a:bodyPr/>
          <a:lstStyle/>
          <a:p>
            <a:pPr marL="0" lvl="0" indent="0" fontAlgn="auto">
              <a:lnSpc>
                <a:spcPct val="90000"/>
              </a:lnSpc>
              <a:spcBef>
                <a:spcPts val="1000"/>
              </a:spcBef>
              <a:spcAft>
                <a:spcPts val="0"/>
              </a:spcAft>
              <a:buNone/>
            </a:pPr>
            <a:r>
              <a:rPr lang="en-US" sz="2800" b="1" kern="1200" dirty="0">
                <a:solidFill>
                  <a:srgbClr val="FF0000"/>
                </a:solidFill>
                <a:latin typeface="Times New Roman" panose="02020603050405020304" pitchFamily="18" charset="0"/>
                <a:cs typeface="Times New Roman" panose="02020603050405020304" pitchFamily="18" charset="0"/>
              </a:rPr>
              <a:t>B. Contextual Testing:</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AR can offer </a:t>
            </a:r>
            <a:r>
              <a:rPr lang="en-US" sz="2800" b="1" kern="1200" dirty="0">
                <a:solidFill>
                  <a:prstClr val="black"/>
                </a:solidFill>
                <a:latin typeface="Times New Roman" panose="02020603050405020304" pitchFamily="18" charset="0"/>
                <a:cs typeface="Times New Roman" panose="02020603050405020304" pitchFamily="18" charset="0"/>
              </a:rPr>
              <a:t>contextualized True/False and matching questions</a:t>
            </a:r>
            <a:r>
              <a:rPr lang="en-US" sz="2800" kern="1200" dirty="0">
                <a:solidFill>
                  <a:prstClr val="black"/>
                </a:solidFill>
                <a:latin typeface="Times New Roman" panose="02020603050405020304" pitchFamily="18" charset="0"/>
                <a:cs typeface="Times New Roman" panose="02020603050405020304" pitchFamily="18" charset="0"/>
              </a:rPr>
              <a:t> based on the environment.</a:t>
            </a: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 For example, in nursing education, AR could overlay an image of a hospital room and ask True/False questions like, “Is this the correct position for a patient with respiratory distress?” ,or provide a matching activity where students link medical tools to their proper usage.</a:t>
            </a:r>
          </a:p>
          <a:p>
            <a:pPr marL="228600" lvl="0" indent="-228600" fontAlgn="auto">
              <a:lnSpc>
                <a:spcPct val="90000"/>
              </a:lnSpc>
              <a:spcBef>
                <a:spcPts val="1000"/>
              </a:spcBef>
              <a:spcAft>
                <a:spcPts val="0"/>
              </a:spcAft>
              <a:buFont typeface="Arial" panose="020B0604020202020204" pitchFamily="34" charset="0"/>
              <a:buChar char="•"/>
            </a:pPr>
            <a:endParaRPr lang="en-US" sz="2800" kern="12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7645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CBC5A-498C-F2CF-DBD9-AE6903DD6D33}"/>
              </a:ext>
            </a:extLst>
          </p:cNvPr>
          <p:cNvSpPr>
            <a:spLocks noGrp="1"/>
          </p:cNvSpPr>
          <p:nvPr>
            <p:ph type="title"/>
          </p:nvPr>
        </p:nvSpPr>
        <p:spPr>
          <a:xfrm>
            <a:off x="815961" y="188640"/>
            <a:ext cx="4607486" cy="936104"/>
          </a:xfrm>
        </p:spPr>
        <p:txBody>
          <a:bodyPr/>
          <a:lstStyle/>
          <a:p>
            <a:r>
              <a:rPr lang="en-US" sz="4000" b="1" dirty="0">
                <a:solidFill>
                  <a:srgbClr val="00499F"/>
                </a:solidFill>
                <a:effectLst>
                  <a:outerShdw blurRad="38100" dist="38100" dir="2700000" algn="tl">
                    <a:srgbClr val="000000">
                      <a:alpha val="43137"/>
                    </a:srgbClr>
                  </a:outerShdw>
                </a:effectLst>
                <a:latin typeface="Gill Sans MT"/>
                <a:ea typeface="+mn-ea"/>
                <a:cs typeface="+mn-cs"/>
              </a:rPr>
              <a:t>Outlines</a:t>
            </a:r>
            <a:endParaRPr lang="en-GB" sz="4000" dirty="0">
              <a:solidFill>
                <a:srgbClr val="00499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38E91B8-EFE9-6DB3-0414-AB472AB8010C}"/>
              </a:ext>
            </a:extLst>
          </p:cNvPr>
          <p:cNvSpPr>
            <a:spLocks noGrp="1"/>
          </p:cNvSpPr>
          <p:nvPr>
            <p:ph idx="1"/>
          </p:nvPr>
        </p:nvSpPr>
        <p:spPr>
          <a:xfrm>
            <a:off x="839416" y="1124744"/>
            <a:ext cx="10799289" cy="5328592"/>
          </a:xfrm>
        </p:spPr>
        <p:txBody>
          <a:bodyPr/>
          <a:lstStyle/>
          <a:p>
            <a:pPr marL="0" indent="0">
              <a:buNone/>
            </a:pPr>
            <a:r>
              <a:rPr lang="en-GB" sz="2400" dirty="0">
                <a:latin typeface="Times New Roman" panose="02020603050405020304" pitchFamily="18" charset="0"/>
                <a:cs typeface="Times New Roman" panose="02020603050405020304" pitchFamily="18" charset="0"/>
              </a:rPr>
              <a:t>Introduction.</a:t>
            </a:r>
          </a:p>
          <a:p>
            <a:pPr marL="0" indent="0">
              <a:buNone/>
            </a:pPr>
            <a:r>
              <a:rPr lang="en-GB" sz="2400" dirty="0">
                <a:latin typeface="Times New Roman" panose="02020603050405020304" pitchFamily="18" charset="0"/>
                <a:cs typeface="Times New Roman" panose="02020603050405020304" pitchFamily="18" charset="0"/>
              </a:rPr>
              <a:t>True-false items.</a:t>
            </a:r>
          </a:p>
          <a:p>
            <a:pPr marL="0" indent="0">
              <a:buNone/>
            </a:pPr>
            <a:r>
              <a:rPr lang="en-GB" sz="2400" dirty="0">
                <a:latin typeface="Times New Roman" panose="02020603050405020304" pitchFamily="18" charset="0"/>
                <a:cs typeface="Times New Roman" panose="02020603050405020304" pitchFamily="18" charset="0"/>
              </a:rPr>
              <a:t>Characteristic of true–false items.</a:t>
            </a:r>
          </a:p>
          <a:p>
            <a:pPr marL="0" indent="0">
              <a:buNone/>
            </a:pPr>
            <a:r>
              <a:rPr lang="en-GB" sz="2400" dirty="0">
                <a:latin typeface="Times New Roman" panose="02020603050405020304" pitchFamily="18" charset="0"/>
                <a:cs typeface="Times New Roman" panose="02020603050405020304" pitchFamily="18" charset="0"/>
              </a:rPr>
              <a:t>Limitation of true-false items</a:t>
            </a:r>
          </a:p>
          <a:p>
            <a:pPr marL="0" indent="0">
              <a:buNone/>
            </a:pPr>
            <a:r>
              <a:rPr lang="en-GB" sz="2400" dirty="0">
                <a:latin typeface="Times New Roman" panose="02020603050405020304" pitchFamily="18" charset="0"/>
                <a:cs typeface="Times New Roman" panose="02020603050405020304" pitchFamily="18" charset="0"/>
              </a:rPr>
              <a:t>Variations of true–false items.</a:t>
            </a:r>
          </a:p>
          <a:p>
            <a:pPr marL="0" indent="0">
              <a:buNone/>
            </a:pPr>
            <a:r>
              <a:rPr lang="en-GB" sz="2400" dirty="0">
                <a:latin typeface="Times New Roman" panose="02020603050405020304" pitchFamily="18" charset="0"/>
                <a:cs typeface="Times New Roman" panose="02020603050405020304" pitchFamily="18" charset="0"/>
              </a:rPr>
              <a:t>Writing true–false items.</a:t>
            </a:r>
          </a:p>
          <a:p>
            <a:pPr marL="0" indent="0">
              <a:buNone/>
            </a:pPr>
            <a:r>
              <a:rPr lang="en-GB" sz="2400" dirty="0">
                <a:latin typeface="Times New Roman" panose="02020603050405020304" pitchFamily="18" charset="0"/>
                <a:cs typeface="Times New Roman" panose="02020603050405020304" pitchFamily="18" charset="0"/>
              </a:rPr>
              <a:t> Application on true-false items.</a:t>
            </a:r>
          </a:p>
          <a:p>
            <a:pPr marL="0" indent="0">
              <a:buNone/>
            </a:pPr>
            <a:r>
              <a:rPr lang="en-GB" sz="2400" dirty="0">
                <a:latin typeface="Times New Roman" panose="02020603050405020304" pitchFamily="18" charset="0"/>
                <a:cs typeface="Times New Roman" panose="02020603050405020304" pitchFamily="18" charset="0"/>
              </a:rPr>
              <a:t>Matching exercises.</a:t>
            </a:r>
          </a:p>
          <a:p>
            <a:pPr marL="0" indent="0">
              <a:buNone/>
            </a:pPr>
            <a:r>
              <a:rPr lang="en-GB" sz="2400" dirty="0">
                <a:latin typeface="Times New Roman" panose="02020603050405020304" pitchFamily="18" charset="0"/>
                <a:cs typeface="Times New Roman" panose="02020603050405020304" pitchFamily="18" charset="0"/>
              </a:rPr>
              <a:t>Writing matching exercises.</a:t>
            </a:r>
          </a:p>
          <a:p>
            <a:pPr marL="0" indent="0">
              <a:buNone/>
            </a:pPr>
            <a:r>
              <a:rPr lang="en-GB" sz="2400" dirty="0">
                <a:latin typeface="Times New Roman" panose="02020603050405020304" pitchFamily="18" charset="0"/>
                <a:cs typeface="Times New Roman" panose="02020603050405020304" pitchFamily="18" charset="0"/>
              </a:rPr>
              <a:t>Application on matching exercises.</a:t>
            </a:r>
          </a:p>
          <a:p>
            <a:pPr marL="0" indent="0">
              <a:buNone/>
            </a:pPr>
            <a:r>
              <a:rPr lang="en-US" sz="2400" dirty="0">
                <a:latin typeface="Times New Roman" panose="02020603050405020304" pitchFamily="18" charset="0"/>
                <a:cs typeface="Times New Roman" panose="02020603050405020304" pitchFamily="18" charset="0"/>
              </a:rPr>
              <a:t>Uses of Artificial intelligence .  </a:t>
            </a: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Summary.</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xmlns="" id="{63E02ECD-5017-4527-2F44-427E26FB217E}"/>
              </a:ext>
            </a:extLst>
          </p:cNvPr>
          <p:cNvPicPr>
            <a:picLocks noChangeAspect="1"/>
          </p:cNvPicPr>
          <p:nvPr/>
        </p:nvPicPr>
        <p:blipFill>
          <a:blip r:embed="rId2"/>
          <a:stretch>
            <a:fillRect/>
          </a:stretch>
        </p:blipFill>
        <p:spPr>
          <a:xfrm>
            <a:off x="5663952" y="188640"/>
            <a:ext cx="6073406" cy="6669360"/>
          </a:xfrm>
          <a:prstGeom prst="rect">
            <a:avLst/>
          </a:prstGeom>
        </p:spPr>
      </p:pic>
    </p:spTree>
    <p:extLst>
      <p:ext uri="{BB962C8B-B14F-4D97-AF65-F5344CB8AC3E}">
        <p14:creationId xmlns:p14="http://schemas.microsoft.com/office/powerpoint/2010/main" val="4293424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a:solidFill>
                  <a:srgbClr val="00499F"/>
                </a:solidFill>
                <a:latin typeface="Times New Roman" panose="02020603050405020304" pitchFamily="18" charset="0"/>
                <a:cs typeface="Times New Roman" panose="02020603050405020304" pitchFamily="18" charset="0"/>
              </a:rPr>
              <a:t>Augmented Reality (AR)</a:t>
            </a:r>
            <a:endParaRPr lang="en-US" b="1" dirty="0"/>
          </a:p>
        </p:txBody>
      </p:sp>
      <p:sp>
        <p:nvSpPr>
          <p:cNvPr id="3" name="Content Placeholder 2"/>
          <p:cNvSpPr>
            <a:spLocks noGrp="1"/>
          </p:cNvSpPr>
          <p:nvPr>
            <p:ph idx="1"/>
          </p:nvPr>
        </p:nvSpPr>
        <p:spPr>
          <a:xfrm>
            <a:off x="551384" y="1417325"/>
            <a:ext cx="10943167" cy="3451835"/>
          </a:xfrm>
        </p:spPr>
        <p:txBody>
          <a:bodyPr/>
          <a:lstStyle/>
          <a:p>
            <a:pPr marL="228600" lvl="0" indent="-228600" fontAlgn="auto">
              <a:lnSpc>
                <a:spcPct val="90000"/>
              </a:lnSpc>
              <a:spcBef>
                <a:spcPts val="1000"/>
              </a:spcBef>
              <a:spcAft>
                <a:spcPts val="0"/>
              </a:spcAft>
              <a:buFont typeface="Arial" panose="020B0604020202020204" pitchFamily="34" charset="0"/>
              <a:buChar char="•"/>
            </a:pPr>
            <a:r>
              <a:rPr lang="en-US" sz="2800" b="1" kern="1200" dirty="0">
                <a:solidFill>
                  <a:srgbClr val="FF0000"/>
                </a:solidFill>
                <a:latin typeface="Times New Roman" panose="02020603050405020304" pitchFamily="18" charset="0"/>
                <a:cs typeface="Times New Roman" panose="02020603050405020304" pitchFamily="18" charset="0"/>
              </a:rPr>
              <a:t>C. Enhanced Engagement with Visuals:</a:t>
            </a:r>
            <a:endParaRPr lang="en-US" sz="2800" kern="1200" dirty="0">
              <a:solidFill>
                <a:srgbClr val="FF0000"/>
              </a:solidFill>
              <a:latin typeface="Times New Roman" panose="02020603050405020304" pitchFamily="18" charset="0"/>
              <a:cs typeface="Times New Roman" panose="02020603050405020304" pitchFamily="18" charset="0"/>
            </a:endParaRP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True/False questions can be supplemented with </a:t>
            </a:r>
            <a:r>
              <a:rPr lang="en-US" sz="2800" b="1" kern="1200" dirty="0">
                <a:solidFill>
                  <a:prstClr val="black"/>
                </a:solidFill>
                <a:latin typeface="Times New Roman" panose="02020603050405020304" pitchFamily="18" charset="0"/>
                <a:cs typeface="Times New Roman" panose="02020603050405020304" pitchFamily="18" charset="0"/>
              </a:rPr>
              <a:t>3D models</a:t>
            </a:r>
            <a:r>
              <a:rPr lang="en-US" sz="2800" kern="1200" dirty="0">
                <a:solidFill>
                  <a:prstClr val="black"/>
                </a:solidFill>
                <a:latin typeface="Times New Roman" panose="02020603050405020304" pitchFamily="18" charset="0"/>
                <a:cs typeface="Times New Roman" panose="02020603050405020304" pitchFamily="18" charset="0"/>
              </a:rPr>
              <a:t> or AR images. </a:t>
            </a:r>
          </a:p>
          <a:p>
            <a:pPr marL="228600" lvl="0" indent="-228600" fontAlgn="auto">
              <a:lnSpc>
                <a:spcPct val="90000"/>
              </a:lnSpc>
              <a:spcBef>
                <a:spcPts val="1000"/>
              </a:spcBef>
              <a:spcAft>
                <a:spcPts val="0"/>
              </a:spcAft>
              <a:buFont typeface="Arial" panose="020B0604020202020204" pitchFamily="34" charset="0"/>
              <a:buChar char="•"/>
            </a:pPr>
            <a:r>
              <a:rPr lang="en-US" sz="2800" kern="1200" dirty="0">
                <a:solidFill>
                  <a:prstClr val="black"/>
                </a:solidFill>
                <a:latin typeface="Times New Roman" panose="02020603050405020304" pitchFamily="18" charset="0"/>
                <a:cs typeface="Times New Roman" panose="02020603050405020304" pitchFamily="18" charset="0"/>
              </a:rPr>
              <a:t>For example, a question could ask whether a specific anatomical structure (shown in 3D in AR) is a particular organ, increasing engagement and understanding of complex topics.</a:t>
            </a:r>
          </a:p>
          <a:p>
            <a:endParaRPr lang="en-US" dirty="0"/>
          </a:p>
        </p:txBody>
      </p:sp>
    </p:spTree>
    <p:extLst>
      <p:ext uri="{BB962C8B-B14F-4D97-AF65-F5344CB8AC3E}">
        <p14:creationId xmlns:p14="http://schemas.microsoft.com/office/powerpoint/2010/main" val="2526865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24FA9-5388-21FE-63A2-7E5BB0876966}"/>
              </a:ext>
            </a:extLst>
          </p:cNvPr>
          <p:cNvSpPr>
            <a:spLocks noGrp="1"/>
          </p:cNvSpPr>
          <p:nvPr>
            <p:ph type="title"/>
          </p:nvPr>
        </p:nvSpPr>
        <p:spPr>
          <a:xfrm>
            <a:off x="624418" y="331789"/>
            <a:ext cx="10943167" cy="648939"/>
          </a:xfrm>
        </p:spPr>
        <p:txBody>
          <a:bodyPr/>
          <a:lstStyle/>
          <a:p>
            <a:r>
              <a:rPr lang="en-US" sz="3200" b="1" dirty="0">
                <a:solidFill>
                  <a:srgbClr val="00499F"/>
                </a:solidFill>
              </a:rPr>
              <a:t>Summary</a:t>
            </a:r>
            <a:endParaRPr lang="en-GB" dirty="0">
              <a:solidFill>
                <a:srgbClr val="00499F"/>
              </a:solidFill>
            </a:endParaRPr>
          </a:p>
        </p:txBody>
      </p:sp>
      <p:sp>
        <p:nvSpPr>
          <p:cNvPr id="3" name="Content Placeholder 2">
            <a:extLst>
              <a:ext uri="{FF2B5EF4-FFF2-40B4-BE49-F238E27FC236}">
                <a16:creationId xmlns:a16="http://schemas.microsoft.com/office/drawing/2014/main" xmlns="" id="{CB54A235-A931-5F44-B334-27D9064901AE}"/>
              </a:ext>
            </a:extLst>
          </p:cNvPr>
          <p:cNvSpPr>
            <a:spLocks noGrp="1"/>
          </p:cNvSpPr>
          <p:nvPr>
            <p:ph idx="1"/>
          </p:nvPr>
        </p:nvSpPr>
        <p:spPr>
          <a:xfrm>
            <a:off x="651018" y="1196752"/>
            <a:ext cx="10943167" cy="4608512"/>
          </a:xfrm>
        </p:spPr>
        <p:txBody>
          <a:bodyPr/>
          <a:lstStyle/>
          <a:p>
            <a:pPr algn="just"/>
            <a:r>
              <a:rPr lang="en-GB" sz="2400" dirty="0">
                <a:latin typeface="Times New Roman" panose="02020603050405020304" pitchFamily="18" charset="0"/>
                <a:cs typeface="Times New Roman" panose="02020603050405020304" pitchFamily="18" charset="0"/>
              </a:rPr>
              <a:t>True-false items are designed to help students recall facts and understand essential concepts by presenting statements that they must judge as true or false.</a:t>
            </a:r>
          </a:p>
          <a:p>
            <a:pPr marL="0" indent="0" algn="just">
              <a:buNone/>
            </a:pPr>
            <a:r>
              <a:rPr lang="en-GB"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Some variations of these items require students to correct false statements or provide rationales for their choices, enhancing the depth of assessment</a:t>
            </a:r>
          </a:p>
          <a:p>
            <a:pPr marL="0" indent="0" algn="just">
              <a:buNone/>
            </a:pPr>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Matching exercises involve students pairing terms, phrases, sentences, or numbers from one column with corresponding responses in another column</a:t>
            </a:r>
          </a:p>
          <a:p>
            <a:pPr algn="just"/>
            <a:endParaRPr lang="en-GB" sz="2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These exercises are effective for assessing students' ability to recall specific information and their capacity to categorize and associate related facts.</a:t>
            </a:r>
            <a:endParaRPr lang="x-none"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406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331789"/>
            <a:ext cx="9936081" cy="1225003"/>
          </a:xfrm>
        </p:spPr>
        <p:txBody>
          <a:bodyPr/>
          <a:lstStyle/>
          <a:p>
            <a:r>
              <a:rPr lang="en-US" sz="4800" b="1" dirty="0">
                <a:solidFill>
                  <a:srgbClr val="00499F"/>
                </a:solidFill>
              </a:rPr>
              <a:t>References</a:t>
            </a:r>
            <a:endParaRPr lang="en-US" dirty="0"/>
          </a:p>
        </p:txBody>
      </p:sp>
      <p:sp>
        <p:nvSpPr>
          <p:cNvPr id="3" name="Content Placeholder 2"/>
          <p:cNvSpPr>
            <a:spLocks noGrp="1"/>
          </p:cNvSpPr>
          <p:nvPr>
            <p:ph idx="1"/>
          </p:nvPr>
        </p:nvSpPr>
        <p:spPr>
          <a:xfrm>
            <a:off x="911424" y="1844675"/>
            <a:ext cx="10945215" cy="4176613"/>
          </a:xfrm>
        </p:spPr>
        <p:txBody>
          <a:bodyPr/>
          <a:lstStyle/>
          <a:p>
            <a:pPr marL="228600" lvl="0" indent="-228600" fontAlgn="auto">
              <a:lnSpc>
                <a:spcPct val="90000"/>
              </a:lnSpc>
              <a:spcBef>
                <a:spcPts val="1000"/>
              </a:spcBef>
              <a:spcAft>
                <a:spcPts val="0"/>
              </a:spcAft>
              <a:buFontTx/>
              <a:buChar char="-"/>
            </a:pPr>
            <a:r>
              <a:rPr lang="en-US" kern="1200" dirty="0">
                <a:solidFill>
                  <a:prstClr val="black"/>
                </a:solidFill>
                <a:latin typeface="Times New Roman" panose="02020603050405020304" pitchFamily="18" charset="0"/>
                <a:cs typeface="Times New Roman" panose="02020603050405020304" pitchFamily="18" charset="0"/>
              </a:rPr>
              <a:t>Brookhart, S. M., &amp; </a:t>
            </a:r>
            <a:r>
              <a:rPr lang="en-US" kern="1200" dirty="0" err="1">
                <a:solidFill>
                  <a:prstClr val="black"/>
                </a:solidFill>
                <a:latin typeface="Times New Roman" panose="02020603050405020304" pitchFamily="18" charset="0"/>
                <a:cs typeface="Times New Roman" panose="02020603050405020304" pitchFamily="18" charset="0"/>
              </a:rPr>
              <a:t>Nitko</a:t>
            </a:r>
            <a:r>
              <a:rPr lang="en-US" kern="1200" dirty="0">
                <a:solidFill>
                  <a:prstClr val="black"/>
                </a:solidFill>
                <a:latin typeface="Times New Roman" panose="02020603050405020304" pitchFamily="18" charset="0"/>
                <a:cs typeface="Times New Roman" panose="02020603050405020304" pitchFamily="18" charset="0"/>
              </a:rPr>
              <a:t>, A. J. (2019). Educational assessment of students (8th ed.). New York, NY: Pearson Education</a:t>
            </a:r>
          </a:p>
          <a:p>
            <a:pPr marL="228600" indent="-228600" fontAlgn="auto">
              <a:lnSpc>
                <a:spcPct val="90000"/>
              </a:lnSpc>
              <a:spcBef>
                <a:spcPts val="1000"/>
              </a:spcBef>
              <a:spcAft>
                <a:spcPts val="0"/>
              </a:spcAft>
              <a:buFontTx/>
              <a:buChar char="-"/>
            </a:pPr>
            <a:r>
              <a:rPr lang="en-US" kern="1200" dirty="0" err="1">
                <a:solidFill>
                  <a:prstClr val="black"/>
                </a:solidFill>
                <a:latin typeface="Times New Roman" panose="02020603050405020304" pitchFamily="18" charset="0"/>
                <a:cs typeface="Times New Roman" panose="02020603050405020304" pitchFamily="18" charset="0"/>
              </a:rPr>
              <a:t>Kasakowskij</a:t>
            </a:r>
            <a:r>
              <a:rPr lang="en-US" kern="1200" dirty="0">
                <a:solidFill>
                  <a:prstClr val="black"/>
                </a:solidFill>
                <a:latin typeface="Times New Roman" panose="02020603050405020304" pitchFamily="18" charset="0"/>
                <a:cs typeface="Times New Roman" panose="02020603050405020304" pitchFamily="18" charset="0"/>
              </a:rPr>
              <a:t>, R., </a:t>
            </a:r>
            <a:r>
              <a:rPr lang="en-US" kern="1200" dirty="0" err="1">
                <a:solidFill>
                  <a:prstClr val="black"/>
                </a:solidFill>
                <a:latin typeface="Times New Roman" panose="02020603050405020304" pitchFamily="18" charset="0"/>
                <a:cs typeface="Times New Roman" panose="02020603050405020304" pitchFamily="18" charset="0"/>
              </a:rPr>
              <a:t>Kasakowskij</a:t>
            </a:r>
            <a:r>
              <a:rPr lang="en-US" kern="1200" dirty="0">
                <a:solidFill>
                  <a:prstClr val="black"/>
                </a:solidFill>
                <a:latin typeface="Times New Roman" panose="02020603050405020304" pitchFamily="18" charset="0"/>
                <a:cs typeface="Times New Roman" panose="02020603050405020304" pitchFamily="18" charset="0"/>
              </a:rPr>
              <a:t>, T., &amp; Seidel, N. (2022). Generation of multiple true false questions. In 20. </a:t>
            </a:r>
            <a:r>
              <a:rPr lang="en-US" kern="1200" dirty="0" err="1">
                <a:solidFill>
                  <a:prstClr val="black"/>
                </a:solidFill>
                <a:latin typeface="Times New Roman" panose="02020603050405020304" pitchFamily="18" charset="0"/>
                <a:cs typeface="Times New Roman" panose="02020603050405020304" pitchFamily="18" charset="0"/>
              </a:rPr>
              <a:t>Fachtagung</a:t>
            </a:r>
            <a:r>
              <a:rPr lang="en-US" kern="1200" dirty="0">
                <a:solidFill>
                  <a:prstClr val="black"/>
                </a:solidFill>
                <a:latin typeface="Times New Roman" panose="02020603050405020304" pitchFamily="18" charset="0"/>
                <a:cs typeface="Times New Roman" panose="02020603050405020304" pitchFamily="18" charset="0"/>
              </a:rPr>
              <a:t> </a:t>
            </a:r>
            <a:r>
              <a:rPr lang="en-US" kern="1200" dirty="0" err="1">
                <a:solidFill>
                  <a:prstClr val="black"/>
                </a:solidFill>
                <a:latin typeface="Times New Roman" panose="02020603050405020304" pitchFamily="18" charset="0"/>
                <a:cs typeface="Times New Roman" panose="02020603050405020304" pitchFamily="18" charset="0"/>
              </a:rPr>
              <a:t>Bildungstechnologien</a:t>
            </a:r>
            <a:r>
              <a:rPr lang="en-US" kern="1200" dirty="0">
                <a:solidFill>
                  <a:prstClr val="black"/>
                </a:solidFill>
                <a:latin typeface="Times New Roman" panose="02020603050405020304" pitchFamily="18" charset="0"/>
                <a:cs typeface="Times New Roman" panose="02020603050405020304" pitchFamily="18" charset="0"/>
              </a:rPr>
              <a:t> (DELFI) (pp. 147-152). Gesellschaft für Informatik eV.‏‏.</a:t>
            </a:r>
          </a:p>
          <a:p>
            <a:pPr marL="228600" lvl="0" indent="-228600" fontAlgn="auto">
              <a:lnSpc>
                <a:spcPct val="90000"/>
              </a:lnSpc>
              <a:spcBef>
                <a:spcPts val="1000"/>
              </a:spcBef>
              <a:spcAft>
                <a:spcPts val="0"/>
              </a:spcAft>
              <a:buFontTx/>
              <a:buChar char="-"/>
            </a:pPr>
            <a:r>
              <a:rPr lang="en-US" kern="1200" dirty="0">
                <a:solidFill>
                  <a:prstClr val="black"/>
                </a:solidFill>
                <a:latin typeface="Times New Roman" panose="02020603050405020304" pitchFamily="18" charset="0"/>
                <a:cs typeface="Times New Roman" panose="02020603050405020304" pitchFamily="18" charset="0"/>
              </a:rPr>
              <a:t>Kathleen B. </a:t>
            </a:r>
            <a:r>
              <a:rPr lang="en-US" kern="1200" dirty="0" err="1">
                <a:solidFill>
                  <a:prstClr val="black"/>
                </a:solidFill>
                <a:latin typeface="Times New Roman" panose="02020603050405020304" pitchFamily="18" charset="0"/>
                <a:cs typeface="Times New Roman" panose="02020603050405020304" pitchFamily="18" charset="0"/>
              </a:rPr>
              <a:t>Gaberson</a:t>
            </a:r>
            <a:r>
              <a:rPr lang="en-US" kern="1200" dirty="0">
                <a:solidFill>
                  <a:prstClr val="black"/>
                </a:solidFill>
                <a:latin typeface="Times New Roman" panose="02020603050405020304" pitchFamily="18" charset="0"/>
                <a:cs typeface="Times New Roman" panose="02020603050405020304" pitchFamily="18" charset="0"/>
              </a:rPr>
              <a:t>_ Marilyn H. </a:t>
            </a:r>
            <a:r>
              <a:rPr lang="en-US" kern="1200" dirty="0" err="1">
                <a:solidFill>
                  <a:prstClr val="black"/>
                </a:solidFill>
                <a:latin typeface="Times New Roman" panose="02020603050405020304" pitchFamily="18" charset="0"/>
                <a:cs typeface="Times New Roman" panose="02020603050405020304" pitchFamily="18" charset="0"/>
              </a:rPr>
              <a:t>Oermann</a:t>
            </a:r>
            <a:r>
              <a:rPr lang="en-US" kern="1200" dirty="0">
                <a:solidFill>
                  <a:prstClr val="black"/>
                </a:solidFill>
                <a:latin typeface="Times New Roman" panose="02020603050405020304" pitchFamily="18" charset="0"/>
                <a:cs typeface="Times New Roman" panose="02020603050405020304" pitchFamily="18" charset="0"/>
              </a:rPr>
              <a:t> - Evaluation and testing in nursing education (2021)</a:t>
            </a:r>
          </a:p>
          <a:p>
            <a:pPr marL="228600" lvl="0" indent="-228600" fontAlgn="auto">
              <a:lnSpc>
                <a:spcPct val="90000"/>
              </a:lnSpc>
              <a:spcBef>
                <a:spcPts val="1000"/>
              </a:spcBef>
              <a:spcAft>
                <a:spcPts val="0"/>
              </a:spcAft>
              <a:buFontTx/>
              <a:buChar char="-"/>
            </a:pPr>
            <a:r>
              <a:rPr lang="en-US" kern="1200" dirty="0">
                <a:solidFill>
                  <a:prstClr val="black"/>
                </a:solidFill>
                <a:latin typeface="Times New Roman" panose="02020603050405020304" pitchFamily="18" charset="0"/>
                <a:cs typeface="Times New Roman" panose="02020603050405020304" pitchFamily="18" charset="0"/>
              </a:rPr>
              <a:t>Thrower, E. J. B., Fay, R., Cole, L., Stone-Gale, V., Mitchell, A., </a:t>
            </a:r>
            <a:r>
              <a:rPr lang="en-US" kern="1200" dirty="0" err="1">
                <a:solidFill>
                  <a:prstClr val="black"/>
                </a:solidFill>
                <a:latin typeface="Times New Roman" panose="02020603050405020304" pitchFamily="18" charset="0"/>
                <a:cs typeface="Times New Roman" panose="02020603050405020304" pitchFamily="18" charset="0"/>
              </a:rPr>
              <a:t>Tenney</a:t>
            </a:r>
            <a:r>
              <a:rPr lang="en-US" kern="1200" dirty="0">
                <a:solidFill>
                  <a:prstClr val="black"/>
                </a:solidFill>
                <a:latin typeface="Times New Roman" panose="02020603050405020304" pitchFamily="18" charset="0"/>
                <a:cs typeface="Times New Roman" panose="02020603050405020304" pitchFamily="18" charset="0"/>
              </a:rPr>
              <a:t>, E., Smith, S., &amp; </a:t>
            </a:r>
            <a:r>
              <a:rPr lang="en-US" kern="1200" dirty="0" err="1">
                <a:solidFill>
                  <a:prstClr val="black"/>
                </a:solidFill>
                <a:latin typeface="Times New Roman" panose="02020603050405020304" pitchFamily="18" charset="0"/>
                <a:cs typeface="Times New Roman" panose="02020603050405020304" pitchFamily="18" charset="0"/>
              </a:rPr>
              <a:t>Swint</a:t>
            </a:r>
            <a:r>
              <a:rPr lang="en-US" kern="1200" dirty="0">
                <a:solidFill>
                  <a:prstClr val="black"/>
                </a:solidFill>
                <a:latin typeface="Times New Roman" panose="02020603050405020304" pitchFamily="18" charset="0"/>
                <a:cs typeface="Times New Roman" panose="02020603050405020304" pitchFamily="18" charset="0"/>
              </a:rPr>
              <a:t>, C. (2020). A Systematic Process for Evaluating Teaching Methods in Nursing Education. Nurse educator, 45(5), 257–260. </a:t>
            </a:r>
            <a:r>
              <a:rPr lang="en-US" kern="1200" dirty="0">
                <a:solidFill>
                  <a:prstClr val="black"/>
                </a:solidFill>
                <a:latin typeface="Times New Roman" panose="02020603050405020304" pitchFamily="18" charset="0"/>
                <a:cs typeface="Times New Roman" panose="02020603050405020304" pitchFamily="18" charset="0"/>
                <a:hlinkClick r:id="rId2"/>
              </a:rPr>
              <a:t>https://doi.org/10.1097/NNE.0000000000000761</a:t>
            </a:r>
            <a:r>
              <a:rPr lang="en-US" kern="1200" dirty="0">
                <a:solidFill>
                  <a:prstClr val="black"/>
                </a:solidFill>
                <a:latin typeface="Times New Roman" panose="02020603050405020304" pitchFamily="18" charset="0"/>
                <a:cs typeface="Times New Roman" panose="02020603050405020304" pitchFamily="18" charset="0"/>
              </a:rPr>
              <a:t> </a:t>
            </a:r>
          </a:p>
          <a:p>
            <a:pPr marL="898525" indent="-898525" algn="just">
              <a:lnSpc>
                <a:spcPct val="150000"/>
              </a:lnSpc>
              <a:buNone/>
            </a:pPr>
            <a:r>
              <a:rPr lang="en-GB" dirty="0">
                <a:solidFill>
                  <a:srgbClr val="222222"/>
                </a:solidFill>
                <a:latin typeface="Times New Roman" panose="02020603050405020304" pitchFamily="18" charset="0"/>
                <a:cs typeface="Times New Roman" panose="02020603050405020304" pitchFamily="18" charset="0"/>
              </a:rPr>
              <a:t>- Oermann, M. H., &amp; </a:t>
            </a:r>
            <a:r>
              <a:rPr lang="en-GB" dirty="0" err="1">
                <a:solidFill>
                  <a:srgbClr val="222222"/>
                </a:solidFill>
                <a:latin typeface="Times New Roman" panose="02020603050405020304" pitchFamily="18" charset="0"/>
                <a:cs typeface="Times New Roman" panose="02020603050405020304" pitchFamily="18" charset="0"/>
              </a:rPr>
              <a:t>Gaberson</a:t>
            </a:r>
            <a:r>
              <a:rPr lang="en-GB" dirty="0">
                <a:solidFill>
                  <a:srgbClr val="222222"/>
                </a:solidFill>
                <a:latin typeface="Times New Roman" panose="02020603050405020304" pitchFamily="18" charset="0"/>
                <a:cs typeface="Times New Roman" panose="02020603050405020304" pitchFamily="18" charset="0"/>
              </a:rPr>
              <a:t>, K. B. (2016). </a:t>
            </a:r>
            <a:r>
              <a:rPr lang="en-GB" i="1" dirty="0">
                <a:solidFill>
                  <a:srgbClr val="222222"/>
                </a:solidFill>
                <a:latin typeface="Times New Roman" panose="02020603050405020304" pitchFamily="18" charset="0"/>
                <a:cs typeface="Times New Roman" panose="02020603050405020304" pitchFamily="18" charset="0"/>
              </a:rPr>
              <a:t>Evaluation and testing in nursing education</a:t>
            </a:r>
            <a:r>
              <a:rPr lang="en-GB" dirty="0">
                <a:solidFill>
                  <a:srgbClr val="222222"/>
                </a:solidFill>
                <a:latin typeface="Times New Roman" panose="02020603050405020304" pitchFamily="18" charset="0"/>
                <a:cs typeface="Times New Roman" panose="02020603050405020304" pitchFamily="18" charset="0"/>
              </a:rPr>
              <a:t>. Springer Publishing Company.</a:t>
            </a:r>
          </a:p>
          <a:p>
            <a:pPr marL="898525" lvl="0" indent="-898525" algn="just">
              <a:lnSpc>
                <a:spcPct val="150000"/>
              </a:lnSpc>
              <a:buNone/>
            </a:pPr>
            <a:endParaRPr lang="en-US" dirty="0"/>
          </a:p>
        </p:txBody>
      </p:sp>
    </p:spTree>
    <p:extLst>
      <p:ext uri="{BB962C8B-B14F-4D97-AF65-F5344CB8AC3E}">
        <p14:creationId xmlns:p14="http://schemas.microsoft.com/office/powerpoint/2010/main" val="182643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A5AFE65-3892-A8EA-BFCD-94ED7FF85B8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07368" y="692696"/>
            <a:ext cx="11017223" cy="5544615"/>
          </a:xfrm>
          <a:prstGeom prst="rect">
            <a:avLst/>
          </a:prstGeom>
        </p:spPr>
      </p:pic>
    </p:spTree>
    <p:extLst>
      <p:ext uri="{BB962C8B-B14F-4D97-AF65-F5344CB8AC3E}">
        <p14:creationId xmlns:p14="http://schemas.microsoft.com/office/powerpoint/2010/main" val="268361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00499F"/>
                </a:solidFill>
                <a:latin typeface="Times New Roman" panose="02020603050405020304" pitchFamily="18" charset="0"/>
                <a:cs typeface="Times New Roman" panose="02020603050405020304" pitchFamily="18" charset="0"/>
              </a:rPr>
              <a:t>Introduction </a:t>
            </a:r>
            <a:endParaRPr lang="en-US" sz="4000" dirty="0"/>
          </a:p>
        </p:txBody>
      </p:sp>
      <p:sp>
        <p:nvSpPr>
          <p:cNvPr id="3" name="Content Placeholder 2"/>
          <p:cNvSpPr>
            <a:spLocks noGrp="1"/>
          </p:cNvSpPr>
          <p:nvPr>
            <p:ph idx="1"/>
          </p:nvPr>
        </p:nvSpPr>
        <p:spPr>
          <a:xfrm>
            <a:off x="335360" y="1412876"/>
            <a:ext cx="11232225" cy="5111749"/>
          </a:xfrm>
        </p:spPr>
        <p:txBody>
          <a:bodyPr/>
          <a:lstStyle/>
          <a:p>
            <a:pPr marL="228600" indent="-228600" algn="just">
              <a:lnSpc>
                <a:spcPct val="150000"/>
              </a:lnSpc>
              <a:spcBef>
                <a:spcPts val="1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Certain  item  formats  such  as  </a:t>
            </a:r>
            <a:r>
              <a:rPr lang="en-US" sz="2800" dirty="0">
                <a:solidFill>
                  <a:srgbClr val="FF0000"/>
                </a:solidFill>
                <a:latin typeface="Times New Roman" panose="02020603050405020304" pitchFamily="18" charset="0"/>
                <a:cs typeface="Times New Roman" panose="02020603050405020304" pitchFamily="18" charset="0"/>
              </a:rPr>
              <a:t>true  and  false  </a:t>
            </a:r>
            <a:r>
              <a:rPr lang="en-US" sz="2800" dirty="0">
                <a:latin typeface="Times New Roman" panose="02020603050405020304" pitchFamily="18" charset="0"/>
                <a:cs typeface="Times New Roman" panose="02020603050405020304" pitchFamily="18" charset="0"/>
              </a:rPr>
              <a:t>may  be  used  for  </a:t>
            </a:r>
            <a:r>
              <a:rPr lang="en-US" sz="2800" dirty="0">
                <a:solidFill>
                  <a:srgbClr val="FF0000"/>
                </a:solidFill>
                <a:latin typeface="Times New Roman" panose="02020603050405020304" pitchFamily="18" charset="0"/>
                <a:cs typeface="Times New Roman" panose="02020603050405020304" pitchFamily="18" charset="0"/>
              </a:rPr>
              <a:t>evaluating</a:t>
            </a:r>
            <a:r>
              <a:rPr lang="en-US" sz="2800" dirty="0">
                <a:latin typeface="Times New Roman" panose="02020603050405020304" pitchFamily="18" charset="0"/>
                <a:cs typeface="Times New Roman" panose="02020603050405020304" pitchFamily="18" charset="0"/>
              </a:rPr>
              <a:t> learning at the </a:t>
            </a:r>
            <a:r>
              <a:rPr lang="en-US" sz="2800" u="sng" dirty="0">
                <a:latin typeface="Times New Roman" panose="02020603050405020304" pitchFamily="18" charset="0"/>
                <a:cs typeface="Times New Roman" panose="02020603050405020304" pitchFamily="18" charset="0"/>
              </a:rPr>
              <a:t>recall</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comprehension</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application</a:t>
            </a:r>
            <a:r>
              <a:rPr lang="en-US" sz="2800" dirty="0">
                <a:latin typeface="Times New Roman" panose="02020603050405020304" pitchFamily="18" charset="0"/>
                <a:cs typeface="Times New Roman" panose="02020603050405020304" pitchFamily="18" charset="0"/>
              </a:rPr>
              <a:t>, and </a:t>
            </a:r>
            <a:r>
              <a:rPr lang="en-US" sz="2800" u="sng" dirty="0">
                <a:latin typeface="Times New Roman" panose="02020603050405020304" pitchFamily="18" charset="0"/>
                <a:cs typeface="Times New Roman" panose="02020603050405020304" pitchFamily="18" charset="0"/>
              </a:rPr>
              <a:t>analysis</a:t>
            </a:r>
            <a:r>
              <a:rPr lang="en-US" sz="2800" dirty="0">
                <a:latin typeface="Times New Roman" panose="02020603050405020304" pitchFamily="18" charset="0"/>
                <a:cs typeface="Times New Roman" panose="02020603050405020304" pitchFamily="18" charset="0"/>
              </a:rPr>
              <a:t> levels, </a:t>
            </a:r>
            <a:r>
              <a:rPr lang="en-US" sz="2800" dirty="0">
                <a:solidFill>
                  <a:srgbClr val="FF0000"/>
                </a:solidFill>
                <a:latin typeface="Times New Roman" panose="02020603050405020304" pitchFamily="18" charset="0"/>
                <a:cs typeface="Times New Roman" panose="02020603050405020304" pitchFamily="18" charset="0"/>
              </a:rPr>
              <a:t>making</a:t>
            </a:r>
            <a:r>
              <a:rPr lang="en-US" sz="2800" dirty="0">
                <a:latin typeface="Times New Roman" panose="02020603050405020304" pitchFamily="18" charset="0"/>
                <a:cs typeface="Times New Roman" panose="02020603050405020304" pitchFamily="18" charset="0"/>
              </a:rPr>
              <a:t> them </a:t>
            </a:r>
            <a:r>
              <a:rPr lang="en-US" sz="2800" dirty="0">
                <a:solidFill>
                  <a:srgbClr val="FF0000"/>
                </a:solidFill>
                <a:latin typeface="Times New Roman" panose="02020603050405020304" pitchFamily="18" charset="0"/>
                <a:cs typeface="Times New Roman" panose="02020603050405020304" pitchFamily="18" charset="0"/>
              </a:rPr>
              <a:t>adaptable for a wide range</a:t>
            </a:r>
            <a:r>
              <a:rPr lang="en-US" sz="2800" dirty="0">
                <a:latin typeface="Times New Roman" panose="02020603050405020304" pitchFamily="18" charset="0"/>
                <a:cs typeface="Times New Roman" panose="02020603050405020304" pitchFamily="18" charset="0"/>
              </a:rPr>
              <a:t> of content and lea</a:t>
            </a:r>
            <a:r>
              <a:rPr lang="en-US" sz="2800" u="sng" dirty="0">
                <a:latin typeface="Times New Roman" panose="02020603050405020304" pitchFamily="18" charset="0"/>
                <a:cs typeface="Times New Roman" panose="02020603050405020304" pitchFamily="18" charset="0"/>
              </a:rPr>
              <a:t>rning outcomes</a:t>
            </a:r>
            <a:r>
              <a:rPr lang="en-US" sz="2800" dirty="0">
                <a:latin typeface="Times New Roman" panose="02020603050405020304" pitchFamily="18" charset="0"/>
                <a:cs typeface="Times New Roman" panose="02020603050405020304" pitchFamily="18" charset="0"/>
              </a:rPr>
              <a:t>.</a:t>
            </a:r>
          </a:p>
          <a:p>
            <a:pPr marL="228600" marR="5080" indent="-228600" algn="just">
              <a:lnSpc>
                <a:spcPct val="150000"/>
              </a:lnSpc>
              <a:spcBef>
                <a:spcPts val="100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Multiple-choice</a:t>
            </a:r>
            <a:r>
              <a:rPr lang="en-US" sz="2800" dirty="0">
                <a:latin typeface="Times New Roman" panose="02020603050405020304" pitchFamily="18" charset="0"/>
                <a:cs typeface="Times New Roman" panose="02020603050405020304" pitchFamily="18" charset="0"/>
              </a:rPr>
              <a:t> items are </a:t>
            </a:r>
            <a:r>
              <a:rPr lang="en-US" sz="2800" dirty="0">
                <a:solidFill>
                  <a:srgbClr val="FF0000"/>
                </a:solidFill>
                <a:latin typeface="Times New Roman" panose="02020603050405020304" pitchFamily="18" charset="0"/>
                <a:cs typeface="Times New Roman" panose="02020603050405020304" pitchFamily="18" charset="0"/>
              </a:rPr>
              <a:t>important</a:t>
            </a:r>
            <a:r>
              <a:rPr lang="en-US" sz="2800" dirty="0">
                <a:latin typeface="Times New Roman" panose="02020603050405020304" pitchFamily="18" charset="0"/>
                <a:cs typeface="Times New Roman" panose="02020603050405020304" pitchFamily="18" charset="0"/>
              </a:rPr>
              <a:t> for </a:t>
            </a:r>
            <a:r>
              <a:rPr lang="en-US" sz="2800" dirty="0">
                <a:solidFill>
                  <a:srgbClr val="FF0000"/>
                </a:solidFill>
                <a:latin typeface="Times New Roman" panose="02020603050405020304" pitchFamily="18" charset="0"/>
                <a:cs typeface="Times New Roman" panose="02020603050405020304" pitchFamily="18" charset="0"/>
              </a:rPr>
              <a:t>testing</a:t>
            </a:r>
            <a:r>
              <a:rPr lang="en-US" sz="2800" dirty="0">
                <a:latin typeface="Times New Roman" panose="02020603050405020304" pitchFamily="18" charset="0"/>
                <a:cs typeface="Times New Roman" panose="02020603050405020304" pitchFamily="18" charset="0"/>
              </a:rPr>
              <a:t> the </a:t>
            </a:r>
            <a:r>
              <a:rPr lang="en-US" sz="2800" u="sng" dirty="0">
                <a:latin typeface="Times New Roman" panose="02020603050405020304" pitchFamily="18" charset="0"/>
                <a:cs typeface="Times New Roman" panose="02020603050405020304" pitchFamily="18" charset="0"/>
              </a:rPr>
              <a:t>application</a:t>
            </a:r>
            <a:r>
              <a:rPr lang="en-US" sz="2800" dirty="0">
                <a:latin typeface="Times New Roman" panose="02020603050405020304" pitchFamily="18" charset="0"/>
                <a:cs typeface="Times New Roman" panose="02020603050405020304" pitchFamily="18" charset="0"/>
              </a:rPr>
              <a:t> of nursing </a:t>
            </a:r>
            <a:r>
              <a:rPr lang="en-US" sz="2800" u="sng" dirty="0">
                <a:latin typeface="Times New Roman" panose="02020603050405020304" pitchFamily="18" charset="0"/>
                <a:cs typeface="Times New Roman" panose="02020603050405020304" pitchFamily="18" charset="0"/>
              </a:rPr>
              <a:t>knowledge</a:t>
            </a:r>
            <a:r>
              <a:rPr lang="en-US" sz="2800" dirty="0">
                <a:latin typeface="Times New Roman" panose="02020603050405020304" pitchFamily="18" charset="0"/>
                <a:cs typeface="Times New Roman" panose="02020603050405020304" pitchFamily="18" charset="0"/>
              </a:rPr>
              <a:t> in </a:t>
            </a:r>
            <a:r>
              <a:rPr lang="en-US" sz="2800" dirty="0">
                <a:solidFill>
                  <a:srgbClr val="FF0000"/>
                </a:solidFill>
                <a:latin typeface="Times New Roman" panose="02020603050405020304" pitchFamily="18" charset="0"/>
                <a:cs typeface="Times New Roman" panose="02020603050405020304" pitchFamily="18" charset="0"/>
              </a:rPr>
              <a:t>simulated clinical situations </a:t>
            </a:r>
            <a:r>
              <a:rPr lang="en-US" sz="2800" dirty="0">
                <a:latin typeface="Times New Roman" panose="02020603050405020304" pitchFamily="18" charset="0"/>
                <a:cs typeface="Times New Roman" panose="02020603050405020304" pitchFamily="18" charset="0"/>
              </a:rPr>
              <a:t>and </a:t>
            </a:r>
            <a:r>
              <a:rPr lang="en-US" sz="2800" dirty="0">
                <a:solidFill>
                  <a:srgbClr val="FF0000"/>
                </a:solidFill>
                <a:latin typeface="Times New Roman" panose="02020603050405020304" pitchFamily="18" charset="0"/>
                <a:cs typeface="Times New Roman" panose="02020603050405020304" pitchFamily="18" charset="0"/>
              </a:rPr>
              <a:t>analytical thinking</a:t>
            </a:r>
            <a:r>
              <a:rPr lang="en-US" sz="2800" dirty="0">
                <a:latin typeface="Times New Roman" panose="02020603050405020304" pitchFamily="18" charset="0"/>
                <a:cs typeface="Times New Roman" panose="02020603050405020304" pitchFamily="18" charset="0"/>
              </a:rPr>
              <a:t>; it may be integrated easily within most testing situations as they are versatile.</a:t>
            </a:r>
          </a:p>
          <a:p>
            <a:endParaRPr lang="en-US" dirty="0"/>
          </a:p>
        </p:txBody>
      </p:sp>
    </p:spTree>
    <p:extLst>
      <p:ext uri="{BB962C8B-B14F-4D97-AF65-F5344CB8AC3E}">
        <p14:creationId xmlns:p14="http://schemas.microsoft.com/office/powerpoint/2010/main" val="276827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99F"/>
                </a:solidFill>
                <a:latin typeface="Times New Roman" panose="02020603050405020304" pitchFamily="18" charset="0"/>
                <a:cs typeface="Times New Roman" panose="02020603050405020304" pitchFamily="18" charset="0"/>
              </a:rPr>
              <a:t>Test</a:t>
            </a:r>
            <a:r>
              <a:rPr lang="en-US" sz="3600" b="1" spc="-250" dirty="0">
                <a:solidFill>
                  <a:srgbClr val="00499F"/>
                </a:solidFill>
              </a:rPr>
              <a:t> </a:t>
            </a:r>
            <a:r>
              <a:rPr lang="en-US" sz="3600" b="1" dirty="0">
                <a:solidFill>
                  <a:srgbClr val="00499F"/>
                </a:solidFill>
                <a:latin typeface="Times New Roman" panose="02020603050405020304" pitchFamily="18" charset="0"/>
                <a:cs typeface="Times New Roman" panose="02020603050405020304" pitchFamily="18" charset="0"/>
              </a:rPr>
              <a:t>Categories</a:t>
            </a:r>
            <a:endParaRPr lang="en-US" sz="3600" b="1" dirty="0">
              <a:solidFill>
                <a:srgbClr val="00499F"/>
              </a:solidFill>
            </a:endParaRPr>
          </a:p>
        </p:txBody>
      </p:sp>
      <p:sp>
        <p:nvSpPr>
          <p:cNvPr id="3" name="Content Placeholder 2"/>
          <p:cNvSpPr>
            <a:spLocks noGrp="1"/>
          </p:cNvSpPr>
          <p:nvPr>
            <p:ph idx="1"/>
          </p:nvPr>
        </p:nvSpPr>
        <p:spPr>
          <a:xfrm>
            <a:off x="479376" y="1556792"/>
            <a:ext cx="11088209" cy="4967833"/>
          </a:xfrm>
        </p:spPr>
        <p:txBody>
          <a:bodyPr/>
          <a:lstStyle/>
          <a:p>
            <a:pPr marL="12700" marR="5080" lvl="0" indent="0" fontAlgn="auto">
              <a:lnSpc>
                <a:spcPct val="150000"/>
              </a:lnSpc>
              <a:spcBef>
                <a:spcPts val="100"/>
              </a:spcBef>
              <a:spcAft>
                <a:spcPts val="0"/>
              </a:spcAft>
              <a:buNone/>
              <a:tabLst>
                <a:tab pos="1322705" algn="l"/>
                <a:tab pos="2220595" algn="l"/>
                <a:tab pos="3155315" algn="l"/>
                <a:tab pos="4725035" algn="l"/>
                <a:tab pos="5676265" algn="l"/>
              </a:tabLst>
            </a:pPr>
            <a:r>
              <a:rPr lang="en-US" sz="2800" kern="1200" dirty="0">
                <a:solidFill>
                  <a:prstClr val="black"/>
                </a:solidFill>
                <a:latin typeface="Times New Roman" panose="02020603050405020304" pitchFamily="18" charset="0"/>
                <a:cs typeface="Times New Roman" panose="02020603050405020304" pitchFamily="18" charset="0"/>
              </a:rPr>
              <a:t>There	are	two	general	test	categories according to how they’re scored as follows:</a:t>
            </a:r>
          </a:p>
          <a:p>
            <a:pPr marL="12700" marR="4043679" lvl="0" indent="0" fontAlgn="auto">
              <a:lnSpc>
                <a:spcPts val="6050"/>
              </a:lnSpc>
              <a:spcBef>
                <a:spcPts val="434"/>
              </a:spcBef>
              <a:spcAft>
                <a:spcPts val="0"/>
              </a:spcAft>
              <a:buNone/>
              <a:tabLst>
                <a:tab pos="2269490" algn="l"/>
              </a:tabLst>
            </a:pPr>
            <a:r>
              <a:rPr lang="en-US" sz="2800" b="1" kern="1200" dirty="0">
                <a:solidFill>
                  <a:schemeClr val="accent5"/>
                </a:solidFill>
                <a:latin typeface="Times New Roman" panose="02020603050405020304" pitchFamily="18" charset="0"/>
                <a:cs typeface="Times New Roman" panose="02020603050405020304" pitchFamily="18" charset="0"/>
              </a:rPr>
              <a:t>(1)Subjective</a:t>
            </a:r>
            <a:r>
              <a:rPr lang="en-US" sz="2800" b="1" kern="1200" spc="45" dirty="0">
                <a:solidFill>
                  <a:schemeClr val="accent5"/>
                </a:solidFill>
                <a:latin typeface="Times New Roman" panose="02020603050405020304" pitchFamily="18" charset="0"/>
                <a:cs typeface="Times New Roman" panose="02020603050405020304" pitchFamily="18" charset="0"/>
              </a:rPr>
              <a:t> </a:t>
            </a:r>
            <a:r>
              <a:rPr lang="en-US" sz="2800" b="1" kern="1200" spc="-10" dirty="0">
                <a:solidFill>
                  <a:schemeClr val="accent5"/>
                </a:solidFill>
                <a:latin typeface="Times New Roman" panose="02020603050405020304" pitchFamily="18" charset="0"/>
                <a:cs typeface="Times New Roman" panose="02020603050405020304" pitchFamily="18" charset="0"/>
              </a:rPr>
              <a:t>tests. </a:t>
            </a:r>
          </a:p>
          <a:p>
            <a:pPr marL="12700" marR="4043679" lvl="0" indent="0" fontAlgn="auto">
              <a:lnSpc>
                <a:spcPts val="6050"/>
              </a:lnSpc>
              <a:spcBef>
                <a:spcPts val="434"/>
              </a:spcBef>
              <a:spcAft>
                <a:spcPts val="0"/>
              </a:spcAft>
              <a:buNone/>
              <a:tabLst>
                <a:tab pos="2269490" algn="l"/>
              </a:tabLst>
            </a:pPr>
            <a:r>
              <a:rPr lang="en-US" sz="2800" b="1" kern="1200" spc="-10" dirty="0">
                <a:solidFill>
                  <a:schemeClr val="accent5"/>
                </a:solidFill>
                <a:latin typeface="Times New Roman" panose="02020603050405020304" pitchFamily="18" charset="0"/>
                <a:cs typeface="Times New Roman" panose="02020603050405020304" pitchFamily="18" charset="0"/>
              </a:rPr>
              <a:t>(2)Objective</a:t>
            </a:r>
            <a:r>
              <a:rPr lang="en-US" sz="2800" b="1" kern="1200" dirty="0">
                <a:solidFill>
                  <a:schemeClr val="accent5"/>
                </a:solidFill>
                <a:latin typeface="Times New Roman" panose="02020603050405020304" pitchFamily="18" charset="0"/>
                <a:cs typeface="Times New Roman" panose="02020603050405020304" pitchFamily="18" charset="0"/>
              </a:rPr>
              <a:t>	</a:t>
            </a:r>
            <a:r>
              <a:rPr lang="en-US" sz="2800" b="1" kern="1200" spc="-10" dirty="0">
                <a:solidFill>
                  <a:schemeClr val="accent5"/>
                </a:solidFill>
                <a:latin typeface="Times New Roman" panose="02020603050405020304" pitchFamily="18" charset="0"/>
                <a:cs typeface="Times New Roman" panose="02020603050405020304" pitchFamily="18" charset="0"/>
              </a:rPr>
              <a:t>tests.</a:t>
            </a:r>
            <a:endParaRPr lang="en-US" sz="2800" kern="1200" dirty="0">
              <a:solidFill>
                <a:schemeClr val="accent5"/>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500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99F"/>
                </a:solidFill>
                <a:latin typeface="Times New Roman" panose="02020603050405020304" pitchFamily="18" charset="0"/>
                <a:cs typeface="Times New Roman" panose="02020603050405020304" pitchFamily="18" charset="0"/>
              </a:rPr>
              <a:t>Test</a:t>
            </a:r>
            <a:r>
              <a:rPr lang="en-US" sz="3600" b="1" spc="-250" dirty="0">
                <a:solidFill>
                  <a:srgbClr val="00499F"/>
                </a:solidFill>
              </a:rPr>
              <a:t> </a:t>
            </a:r>
            <a:r>
              <a:rPr lang="en-US" sz="3600" b="1" dirty="0">
                <a:solidFill>
                  <a:srgbClr val="00499F"/>
                </a:solidFill>
                <a:latin typeface="Times New Roman" panose="02020603050405020304" pitchFamily="18" charset="0"/>
                <a:cs typeface="Times New Roman" panose="02020603050405020304" pitchFamily="18" charset="0"/>
              </a:rPr>
              <a:t>Categories</a:t>
            </a:r>
            <a:endParaRPr lang="en-US" dirty="0"/>
          </a:p>
        </p:txBody>
      </p:sp>
      <p:sp>
        <p:nvSpPr>
          <p:cNvPr id="3" name="Content Placeholder 2"/>
          <p:cNvSpPr>
            <a:spLocks noGrp="1"/>
          </p:cNvSpPr>
          <p:nvPr>
            <p:ph idx="1"/>
          </p:nvPr>
        </p:nvSpPr>
        <p:spPr/>
        <p:txBody>
          <a:bodyPr/>
          <a:lstStyle/>
          <a:p>
            <a:pPr marL="468630" lvl="0" indent="-455930" algn="just" fontAlgn="auto">
              <a:spcBef>
                <a:spcPts val="95"/>
              </a:spcBef>
              <a:spcAft>
                <a:spcPts val="0"/>
              </a:spcAft>
              <a:buFont typeface="Arial" panose="020B0604020202020204" pitchFamily="34" charset="0"/>
              <a:buAutoNum type="arabicParenBoth"/>
              <a:tabLst>
                <a:tab pos="468630" algn="l"/>
              </a:tabLst>
            </a:pPr>
            <a:r>
              <a:rPr lang="en-US" sz="2800" kern="1200" dirty="0">
                <a:solidFill>
                  <a:prstClr val="black"/>
                </a:solidFill>
                <a:latin typeface="Times New Roman" panose="02020603050405020304" pitchFamily="18" charset="0"/>
                <a:cs typeface="Times New Roman" panose="02020603050405020304" pitchFamily="18" charset="0"/>
              </a:rPr>
              <a:t>Subjective items are essay type:</a:t>
            </a:r>
          </a:p>
          <a:p>
            <a:pPr marL="241300" marR="5080" lvl="1" indent="-229235" algn="just" fontAlgn="auto">
              <a:lnSpc>
                <a:spcPct val="150000"/>
              </a:lnSpc>
              <a:spcBef>
                <a:spcPts val="1000"/>
              </a:spcBef>
              <a:spcAft>
                <a:spcPts val="0"/>
              </a:spcAft>
              <a:buFont typeface="Arial"/>
              <a:buChar char="•"/>
              <a:tabLst>
                <a:tab pos="241300" algn="l"/>
                <a:tab pos="338455" algn="l"/>
              </a:tabLst>
            </a:pPr>
            <a:r>
              <a:rPr lang="en-US" sz="2800" kern="1200" dirty="0">
                <a:solidFill>
                  <a:prstClr val="black"/>
                </a:solidFill>
                <a:latin typeface="Times New Roman" panose="02020603050405020304" pitchFamily="18" charset="0"/>
                <a:ea typeface="+mn-ea"/>
                <a:cs typeface="Times New Roman" panose="02020603050405020304" pitchFamily="18" charset="0"/>
              </a:rPr>
              <a:t>	</a:t>
            </a:r>
            <a:r>
              <a:rPr lang="en-US" sz="2800" kern="1200" dirty="0">
                <a:solidFill>
                  <a:srgbClr val="FF0000"/>
                </a:solidFill>
                <a:latin typeface="Times New Roman" panose="02020603050405020304" pitchFamily="18" charset="0"/>
                <a:ea typeface="+mn-ea"/>
                <a:cs typeface="Times New Roman" panose="02020603050405020304" pitchFamily="18" charset="0"/>
              </a:rPr>
              <a:t>Examples </a:t>
            </a:r>
            <a:r>
              <a:rPr lang="en-US" sz="2800" kern="1200" dirty="0">
                <a:solidFill>
                  <a:prstClr val="black"/>
                </a:solidFill>
                <a:latin typeface="Times New Roman" panose="02020603050405020304" pitchFamily="18" charset="0"/>
                <a:ea typeface="+mn-ea"/>
                <a:cs typeface="Times New Roman" panose="02020603050405020304" pitchFamily="18" charset="0"/>
              </a:rPr>
              <a:t> include  short-answer  essay,  extended-response essay, problem solving and performance test. It must select answer from two, three, four or even more alternatives.</a:t>
            </a:r>
          </a:p>
          <a:p>
            <a:endParaRPr lang="en-US" dirty="0"/>
          </a:p>
        </p:txBody>
      </p:sp>
    </p:spTree>
    <p:extLst>
      <p:ext uri="{BB962C8B-B14F-4D97-AF65-F5344CB8AC3E}">
        <p14:creationId xmlns:p14="http://schemas.microsoft.com/office/powerpoint/2010/main" val="388147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331789"/>
            <a:ext cx="10943167" cy="648939"/>
          </a:xfrm>
        </p:spPr>
        <p:txBody>
          <a:bodyPr/>
          <a:lstStyle/>
          <a:p>
            <a:r>
              <a:rPr lang="en-US" sz="3600" b="1" dirty="0">
                <a:solidFill>
                  <a:srgbClr val="00499F"/>
                </a:solidFill>
                <a:latin typeface="Times New Roman" panose="02020603050405020304" pitchFamily="18" charset="0"/>
                <a:cs typeface="Times New Roman" panose="02020603050405020304" pitchFamily="18" charset="0"/>
              </a:rPr>
              <a:t>Test</a:t>
            </a:r>
            <a:r>
              <a:rPr lang="en-US" sz="3600" b="1" spc="-250" dirty="0">
                <a:solidFill>
                  <a:srgbClr val="00499F"/>
                </a:solidFill>
              </a:rPr>
              <a:t> </a:t>
            </a:r>
            <a:r>
              <a:rPr lang="en-US" sz="3600" b="1" dirty="0">
                <a:solidFill>
                  <a:srgbClr val="00499F"/>
                </a:solidFill>
                <a:latin typeface="Times New Roman" panose="02020603050405020304" pitchFamily="18" charset="0"/>
                <a:cs typeface="Times New Roman" panose="02020603050405020304" pitchFamily="18" charset="0"/>
              </a:rPr>
              <a:t>Categories</a:t>
            </a:r>
            <a:endParaRPr lang="en-US" dirty="0"/>
          </a:p>
        </p:txBody>
      </p:sp>
      <p:sp>
        <p:nvSpPr>
          <p:cNvPr id="3" name="Content Placeholder 2"/>
          <p:cNvSpPr>
            <a:spLocks noGrp="1"/>
          </p:cNvSpPr>
          <p:nvPr>
            <p:ph idx="1"/>
          </p:nvPr>
        </p:nvSpPr>
        <p:spPr>
          <a:xfrm>
            <a:off x="767408" y="1052737"/>
            <a:ext cx="10943167" cy="4608512"/>
          </a:xfrm>
        </p:spPr>
        <p:txBody>
          <a:bodyPr/>
          <a:lstStyle/>
          <a:p>
            <a:pPr marL="0" lvl="0" indent="0" algn="just" fontAlgn="auto">
              <a:spcBef>
                <a:spcPts val="100"/>
              </a:spcBef>
              <a:spcAft>
                <a:spcPts val="0"/>
              </a:spcAft>
              <a:buNone/>
              <a:tabLst>
                <a:tab pos="2060575" algn="l"/>
                <a:tab pos="2975610" algn="l"/>
                <a:tab pos="3620135" algn="l"/>
                <a:tab pos="4621530" algn="l"/>
                <a:tab pos="6028690" algn="l"/>
                <a:tab pos="7385050" algn="l"/>
                <a:tab pos="8181975" algn="l"/>
                <a:tab pos="9369425" algn="l"/>
              </a:tabLst>
            </a:pPr>
            <a:r>
              <a:rPr lang="en-US" sz="2400" kern="1200" dirty="0">
                <a:solidFill>
                  <a:prstClr val="black"/>
                </a:solidFill>
                <a:latin typeface="Times New Roman" panose="02020603050405020304" pitchFamily="18" charset="0"/>
                <a:cs typeface="Times New Roman" panose="02020603050405020304" pitchFamily="18" charset="0"/>
              </a:rPr>
              <a:t>2) Objective	tests	are	called	objective	because	their	scoring	doesn't</a:t>
            </a:r>
          </a:p>
          <a:p>
            <a:pPr marL="0" marR="5080" lvl="0" indent="0" algn="just" fontAlgn="auto">
              <a:lnSpc>
                <a:spcPts val="5760"/>
              </a:lnSpc>
              <a:spcBef>
                <a:spcPts val="670"/>
              </a:spcBef>
              <a:spcAft>
                <a:spcPts val="0"/>
              </a:spcAft>
              <a:buNone/>
              <a:tabLst>
                <a:tab pos="4850130" algn="l"/>
              </a:tabLst>
            </a:pPr>
            <a:r>
              <a:rPr lang="en-US" sz="2400" kern="1200" dirty="0">
                <a:solidFill>
                  <a:prstClr val="black"/>
                </a:solidFill>
                <a:latin typeface="Times New Roman" panose="02020603050405020304" pitchFamily="18" charset="0"/>
                <a:cs typeface="Times New Roman" panose="02020603050405020304" pitchFamily="18" charset="0"/>
              </a:rPr>
              <a:t>depend on the personal judgment or opinion of the scorer.</a:t>
            </a:r>
          </a:p>
          <a:p>
            <a:pPr marL="0" marR="5080" lvl="0" indent="0" algn="just" fontAlgn="auto">
              <a:lnSpc>
                <a:spcPts val="5760"/>
              </a:lnSpc>
              <a:spcBef>
                <a:spcPts val="670"/>
              </a:spcBef>
              <a:spcAft>
                <a:spcPts val="0"/>
              </a:spcAft>
              <a:buNone/>
              <a:tabLst>
                <a:tab pos="4850130" algn="l"/>
              </a:tabLst>
            </a:pPr>
            <a:r>
              <a:rPr lang="en-US" sz="2400" kern="1200" dirty="0">
                <a:solidFill>
                  <a:schemeClr val="accent2">
                    <a:lumMod val="40000"/>
                    <a:lumOff val="60000"/>
                  </a:schemeClr>
                </a:solidFill>
                <a:highlight>
                  <a:srgbClr val="6B6B6B"/>
                </a:highlight>
                <a:latin typeface="Times New Roman" panose="02020603050405020304" pitchFamily="18" charset="0"/>
                <a:cs typeface="Times New Roman" panose="02020603050405020304" pitchFamily="18" charset="0"/>
              </a:rPr>
              <a:t> Example: </a:t>
            </a:r>
            <a:r>
              <a:rPr lang="en-US" sz="2400" kern="1200" dirty="0">
                <a:solidFill>
                  <a:prstClr val="black"/>
                </a:solidFill>
                <a:latin typeface="Times New Roman" panose="02020603050405020304" pitchFamily="18" charset="0"/>
                <a:cs typeface="Times New Roman" panose="02020603050405020304" pitchFamily="18" charset="0"/>
              </a:rPr>
              <a:t>true- false, matching, multiple-choice and multiple response</a:t>
            </a:r>
          </a:p>
          <a:p>
            <a:pPr marL="228600" lvl="0" indent="-228600" algn="just" fontAlgn="auto">
              <a:spcBef>
                <a:spcPts val="445"/>
              </a:spcBef>
              <a:spcAft>
                <a:spcPts val="0"/>
              </a:spcAft>
              <a:buFont typeface="Arial" panose="020B0604020202020204" pitchFamily="34" charset="0"/>
              <a:buChar char="•"/>
            </a:pPr>
            <a:endParaRPr lang="en-US" sz="2400" kern="1200" dirty="0">
              <a:solidFill>
                <a:prstClr val="black"/>
              </a:solidFill>
              <a:latin typeface="Times New Roman" panose="02020603050405020304" pitchFamily="18" charset="0"/>
              <a:cs typeface="Times New Roman" panose="02020603050405020304" pitchFamily="18" charset="0"/>
            </a:endParaRPr>
          </a:p>
          <a:p>
            <a:pPr marL="469900" lvl="0" indent="-457200" algn="just" fontAlgn="auto">
              <a:spcBef>
                <a:spcPts val="5"/>
              </a:spcBef>
              <a:spcAft>
                <a:spcPts val="0"/>
              </a:spcAft>
              <a:buFont typeface="Wingdings" panose="05000000000000000000" pitchFamily="2" charset="2"/>
              <a:buChar char="Ø"/>
              <a:tabLst>
                <a:tab pos="240665" algn="l"/>
              </a:tabLst>
            </a:pPr>
            <a:r>
              <a:rPr lang="en-US" sz="2400" kern="1200" dirty="0">
                <a:solidFill>
                  <a:prstClr val="black"/>
                </a:solidFill>
                <a:latin typeface="Times New Roman" panose="02020603050405020304" pitchFamily="18" charset="0"/>
                <a:cs typeface="Times New Roman" panose="02020603050405020304" pitchFamily="18" charset="0"/>
              </a:rPr>
              <a:t>Objective tests are more of a reliable type because it gives a stable score.</a:t>
            </a:r>
          </a:p>
          <a:p>
            <a:pPr marL="469264" marR="5080" lvl="0" indent="-457200" algn="just" fontAlgn="auto">
              <a:lnSpc>
                <a:spcPct val="200000"/>
              </a:lnSpc>
              <a:spcBef>
                <a:spcPts val="1010"/>
              </a:spcBef>
              <a:spcAft>
                <a:spcPts val="0"/>
              </a:spcAft>
              <a:buFont typeface="Wingdings" panose="05000000000000000000" pitchFamily="2" charset="2"/>
              <a:buChar char="Ø"/>
              <a:tabLst>
                <a:tab pos="241300" algn="l"/>
              </a:tabLst>
            </a:pPr>
            <a:r>
              <a:rPr lang="en-US" sz="2400" kern="1200" dirty="0">
                <a:solidFill>
                  <a:prstClr val="black"/>
                </a:solidFill>
                <a:latin typeface="Times New Roman" panose="02020603050405020304" pitchFamily="18" charset="0"/>
                <a:cs typeface="Times New Roman" panose="02020603050405020304" pitchFamily="18" charset="0"/>
              </a:rPr>
              <a:t>The examiner must provide the answers as well as questions so that the  objective test requires more careful preparations</a:t>
            </a:r>
            <a:r>
              <a:rPr lang="en-US" sz="2800" kern="1200" dirty="0">
                <a:solidFill>
                  <a:prstClr val="black"/>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386303470"/>
      </p:ext>
    </p:extLst>
  </p:cSld>
  <p:clrMapOvr>
    <a:masterClrMapping/>
  </p:clrMapOvr>
</p:sld>
</file>

<file path=ppt/theme/theme1.xml><?xml version="1.0" encoding="utf-8"?>
<a:theme xmlns:a="http://schemas.openxmlformats.org/drawingml/2006/main" name="template">
  <a:themeElements>
    <a:clrScheme name="Slidehelper - 006">
      <a:dk1>
        <a:sysClr val="windowText" lastClr="000000"/>
      </a:dk1>
      <a:lt1>
        <a:sysClr val="window" lastClr="FFFFFF"/>
      </a:lt1>
      <a:dk2>
        <a:srgbClr val="323232"/>
      </a:dk2>
      <a:lt2>
        <a:srgbClr val="E3DED1"/>
      </a:lt2>
      <a:accent1>
        <a:srgbClr val="264653"/>
      </a:accent1>
      <a:accent2>
        <a:srgbClr val="2A9D8F"/>
      </a:accent2>
      <a:accent3>
        <a:srgbClr val="E9C46A"/>
      </a:accent3>
      <a:accent4>
        <a:srgbClr val="F4A261"/>
      </a:accent4>
      <a:accent5>
        <a:srgbClr val="E76F51"/>
      </a:accent5>
      <a:accent6>
        <a:srgbClr val="BFBFBF"/>
      </a:accent6>
      <a:hlink>
        <a:srgbClr val="264653"/>
      </a:hlink>
      <a:folHlink>
        <a:srgbClr val="2A9D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0000"/>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0000"/>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0000"/>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3200" b="0" i="0" u="none" strike="noStrike" cap="none" normalizeH="0" baseline="0" smtClean="0">
            <a:ln>
              <a:noFill/>
            </a:ln>
            <a:solidFill>
              <a:srgbClr val="000000"/>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3247</Words>
  <Application>Microsoft Office PowerPoint</Application>
  <PresentationFormat>Custom</PresentationFormat>
  <Paragraphs>326</Paragraphs>
  <Slides>53</Slides>
  <Notes>4</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template</vt:lpstr>
      <vt:lpstr>Custom Design</vt:lpstr>
      <vt:lpstr>Faculty of Nursing Cairo University  2024-2025  Evaluation Course SECOND SEMESTER   LEVEL: DOCTORATE </vt:lpstr>
      <vt:lpstr>Objective </vt:lpstr>
      <vt:lpstr>Objective</vt:lpstr>
      <vt:lpstr>Objective</vt:lpstr>
      <vt:lpstr>Outlines</vt:lpstr>
      <vt:lpstr>Introduction </vt:lpstr>
      <vt:lpstr>Test Categories</vt:lpstr>
      <vt:lpstr>Test Categories</vt:lpstr>
      <vt:lpstr>Test Categories</vt:lpstr>
      <vt:lpstr>True-False Items</vt:lpstr>
      <vt:lpstr>True-False Items</vt:lpstr>
      <vt:lpstr>Characteristics</vt:lpstr>
      <vt:lpstr>Characteristics</vt:lpstr>
      <vt:lpstr>Guidelines for Effective Use </vt:lpstr>
      <vt:lpstr>Principles for Writing True–False Items</vt:lpstr>
      <vt:lpstr>Principles for Writing True–False Items cont.,</vt:lpstr>
      <vt:lpstr>Principles for Writing True–False Items cont.,</vt:lpstr>
      <vt:lpstr>Principles for Writing True–False Items cont.,</vt:lpstr>
      <vt:lpstr>Principles for Writing True–False Items cont.,</vt:lpstr>
      <vt:lpstr>Principles for Writing True–False Items cont.,</vt:lpstr>
      <vt:lpstr>True-false items </vt:lpstr>
      <vt:lpstr> </vt:lpstr>
      <vt:lpstr>Variations of True–False Items</vt:lpstr>
      <vt:lpstr>Variations of True–False Items</vt:lpstr>
      <vt:lpstr>Variations of True–False Items</vt:lpstr>
      <vt:lpstr>Variations of True–False Items cont.,</vt:lpstr>
      <vt:lpstr>Variations of True–False Items cont.,</vt:lpstr>
      <vt:lpstr>Variations of True–False Items cont.,</vt:lpstr>
      <vt:lpstr>Key Considerations for Multiple True-False Items</vt:lpstr>
      <vt:lpstr>Example on Multiple True-False Items  </vt:lpstr>
      <vt:lpstr>Cont.,</vt:lpstr>
      <vt:lpstr>Limitation</vt:lpstr>
      <vt:lpstr>MATCHING</vt:lpstr>
      <vt:lpstr>MATCHING</vt:lpstr>
      <vt:lpstr>Purpose of Matching Exercises</vt:lpstr>
      <vt:lpstr>Writing Matching Exercises</vt:lpstr>
      <vt:lpstr>Writing Matching Exercises cont.,</vt:lpstr>
      <vt:lpstr>Writing Matching Exercises cont.,</vt:lpstr>
      <vt:lpstr>Writing Matching Exercises cont.,</vt:lpstr>
      <vt:lpstr>Writing Matching Exercises cont.,</vt:lpstr>
      <vt:lpstr>Writing Matching Exercises cont.,</vt:lpstr>
      <vt:lpstr>PowerPoint Presentation</vt:lpstr>
      <vt:lpstr>PowerPoint Presentation</vt:lpstr>
      <vt:lpstr>Artificial Intelligence (AI) and Augmented Reality (AR)</vt:lpstr>
      <vt:lpstr>Artificial Intelligence (AI)</vt:lpstr>
      <vt:lpstr>Artificial Intelligence (AI)</vt:lpstr>
      <vt:lpstr>Artificial Intelligence (AI)</vt:lpstr>
      <vt:lpstr>Augmented Reality (AR)</vt:lpstr>
      <vt:lpstr>Augmented Reality (AR)</vt:lpstr>
      <vt:lpstr>Augmented Reality (AR)</vt:lpstr>
      <vt:lpstr>Summary</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2023-10-16T16:11:40Z</dcterms:created>
  <dcterms:modified xsi:type="dcterms:W3CDTF">2025-03-10T20:57:00Z</dcterms:modified>
</cp:coreProperties>
</file>